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9" r:id="rId4"/>
  </p:sldMasterIdLst>
  <p:notesMasterIdLst>
    <p:notesMasterId r:id="rId19"/>
  </p:notesMasterIdLst>
  <p:handoutMasterIdLst>
    <p:handoutMasterId r:id="rId20"/>
  </p:handoutMasterIdLst>
  <p:sldIdLst>
    <p:sldId id="256" r:id="rId5"/>
    <p:sldId id="258" r:id="rId6"/>
    <p:sldId id="271" r:id="rId7"/>
    <p:sldId id="269" r:id="rId8"/>
    <p:sldId id="263" r:id="rId9"/>
    <p:sldId id="257" r:id="rId10"/>
    <p:sldId id="264" r:id="rId11"/>
    <p:sldId id="265" r:id="rId12"/>
    <p:sldId id="267" r:id="rId13"/>
    <p:sldId id="268" r:id="rId14"/>
    <p:sldId id="270" r:id="rId15"/>
    <p:sldId id="274" r:id="rId16"/>
    <p:sldId id="259" r:id="rId17"/>
    <p:sldId id="262" r:id="rId18"/>
  </p:sldIdLst>
  <p:sldSz cx="12192000" cy="6858000"/>
  <p:notesSz cx="6797675" cy="9926638"/>
  <p:embeddedFontLst>
    <p:embeddedFont>
      <p:font typeface="gatebase Medium" panose="00000500000000000000" charset="0"/>
      <p:regular r:id="rId21"/>
      <p:bold r:id="rId22"/>
      <p:italic r:id="rId23"/>
      <p:boldItalic r:id="rId24"/>
    </p:embeddedFont>
    <p:embeddedFont>
      <p:font typeface="Roboto" panose="02000000000000000000" pitchFamily="2" charset="0"/>
      <p:regular r:id="rId25"/>
      <p:bold r:id="rId26"/>
      <p:italic r:id="rId27"/>
      <p:boldItalic r:id="rId28"/>
    </p:embeddedFont>
    <p:embeddedFont>
      <p:font typeface="Roboto Bold" panose="02000000000000000000" charset="0"/>
      <p:bold r:id="rId29"/>
      <p:italic r:id="rId30"/>
      <p:boldItalic r:id="rId31"/>
    </p:embeddedFont>
    <p:embeddedFont>
      <p:font typeface="Roboto Regular" panose="020B0604020202020204" charset="0"/>
      <p:regular r:id="rId32"/>
      <p:bold r:id="rId33"/>
      <p:italic r:id="rId34"/>
      <p:boldItalic r:id="rId35"/>
    </p:embeddedFont>
  </p:embeddedFontLst>
  <p:defaultTex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5144A8F5-3DF1-4D0C-83ED-6FE599169C08}">
          <p14:sldIdLst>
            <p14:sldId id="256"/>
            <p14:sldId id="258"/>
            <p14:sldId id="271"/>
          </p14:sldIdLst>
        </p14:section>
        <p14:section name="Setting the stage" id="{375BD251-8B4C-4EB7-A6BD-8ABB7114B967}">
          <p14:sldIdLst>
            <p14:sldId id="269"/>
            <p14:sldId id="263"/>
            <p14:sldId id="257"/>
            <p14:sldId id="264"/>
            <p14:sldId id="265"/>
            <p14:sldId id="267"/>
            <p14:sldId id="268"/>
            <p14:sldId id="270"/>
          </p14:sldIdLst>
        </p14:section>
        <p14:section name="Solutions" id="{BDE574BD-9C6D-4397-9560-15F57438538B}">
          <p14:sldIdLst>
            <p14:sldId id="274"/>
          </p14:sldIdLst>
        </p14:section>
        <p14:section name="Demo" id="{92429728-E22A-4CFB-A06C-6870F068D2E3}">
          <p14:sldIdLst>
            <p14:sldId id="259"/>
          </p14:sldIdLst>
        </p14:section>
        <p14:section name="Q&amp;A" id="{8EF5B7DE-7CB5-4D03-9EFA-229F106F4F7A}">
          <p14:sldIdLst>
            <p14:sldId id="26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598E"/>
    <a:srgbClr val="E4E8EB"/>
    <a:srgbClr val="2B6BB5"/>
    <a:srgbClr val="F2F2F2"/>
    <a:srgbClr val="E6E6E6"/>
    <a:srgbClr val="373737"/>
    <a:srgbClr val="CC0000"/>
    <a:srgbClr val="2F6ED7"/>
    <a:srgbClr val="8AB6EC"/>
    <a:srgbClr val="B1C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93EE91-F3A5-47A3-A56C-2594216F84E8}" v="21" dt="2024-02-20T14:47:43.6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796" autoAdjust="0"/>
  </p:normalViewPr>
  <p:slideViewPr>
    <p:cSldViewPr snapToGrid="0">
      <p:cViewPr varScale="1">
        <p:scale>
          <a:sx n="84" d="100"/>
          <a:sy n="84" d="100"/>
        </p:scale>
        <p:origin x="1596" y="84"/>
      </p:cViewPr>
      <p:guideLst>
        <p:guide orient="horz" pos="2160"/>
        <p:guide pos="3840"/>
      </p:guideLst>
    </p:cSldViewPr>
  </p:slideViewPr>
  <p:notesTextViewPr>
    <p:cViewPr>
      <p:scale>
        <a:sx n="1" d="1"/>
        <a:sy n="1" d="1"/>
      </p:scale>
      <p:origin x="0" y="-1080"/>
    </p:cViewPr>
  </p:notesTextViewPr>
  <p:notesViewPr>
    <p:cSldViewPr snapToGrid="0">
      <p:cViewPr varScale="1">
        <p:scale>
          <a:sx n="66" d="100"/>
          <a:sy n="66" d="100"/>
        </p:scale>
        <p:origin x="0" y="0"/>
      </p:cViewPr>
      <p:guideLst>
        <p:guide orient="horz" pos="3126"/>
        <p:guide pos="2141"/>
      </p:guideLst>
    </p:cSldViewPr>
  </p:notesViewPr>
  <p:gridSpacing cx="72008" cy="72008"/>
</p:viewPr>
</file>

<file path=ppt/_rels/presentation.xml.rels>&#65279;<?xml version="1.0" encoding="utf-8"?><Relationships xmlns="http://schemas.openxmlformats.org/package/2006/relationships"><Relationship Type="http://schemas.openxmlformats.org/officeDocument/2006/relationships/slide" Target="slides/slide9.xml" Id="rId13" /><Relationship Type="http://schemas.openxmlformats.org/officeDocument/2006/relationships/slide" Target="slides/slide14.xml" Id="rId18" /><Relationship Type="http://schemas.openxmlformats.org/officeDocument/2006/relationships/font" Target="fonts/font6.fntdata" Id="rId26" /><Relationship Type="http://schemas.openxmlformats.org/officeDocument/2006/relationships/tableStyles" Target="tableStyles.xml" Id="rId39" /><Relationship Type="http://schemas.openxmlformats.org/officeDocument/2006/relationships/font" Target="fonts/font1.fntdata" Id="rId21" /><Relationship Type="http://schemas.openxmlformats.org/officeDocument/2006/relationships/font" Target="fonts/font14.fntdata" Id="rId34" /><Relationship Type="http://schemas.openxmlformats.org/officeDocument/2006/relationships/slide" Target="slides/slide3.xml" Id="rId7" /><Relationship Type="http://schemas.openxmlformats.org/officeDocument/2006/relationships/customXml" Target="../customXml/item2.xml" Id="rId2" /><Relationship Type="http://schemas.openxmlformats.org/officeDocument/2006/relationships/slide" Target="slides/slide12.xml" Id="rId16" /><Relationship Type="http://schemas.openxmlformats.org/officeDocument/2006/relationships/handoutMaster" Target="handoutMasters/handoutMaster1.xml" Id="rId20" /><Relationship Type="http://schemas.openxmlformats.org/officeDocument/2006/relationships/font" Target="fonts/font9.fntdata" Id="rId29" /><Relationship Type="http://schemas.microsoft.com/office/2015/10/relationships/revisionInfo" Target="revisionInfo.xml" Id="rId41" /><Relationship Type="http://schemas.openxmlformats.org/officeDocument/2006/relationships/customXml" Target="../customXml/item1.xml" Id="rId1" /><Relationship Type="http://schemas.openxmlformats.org/officeDocument/2006/relationships/slide" Target="slides/slide2.xml" Id="rId6" /><Relationship Type="http://schemas.openxmlformats.org/officeDocument/2006/relationships/slide" Target="slides/slide7.xml" Id="rId11" /><Relationship Type="http://schemas.openxmlformats.org/officeDocument/2006/relationships/font" Target="fonts/font4.fntdata" Id="rId24" /><Relationship Type="http://schemas.openxmlformats.org/officeDocument/2006/relationships/font" Target="fonts/font12.fntdata" Id="rId32" /><Relationship Type="http://schemas.openxmlformats.org/officeDocument/2006/relationships/viewProps" Target="viewProps.xml" Id="rId37" /><Relationship Type="http://schemas.openxmlformats.org/officeDocument/2006/relationships/slide" Target="slides/slide1.xml" Id="rId5" /><Relationship Type="http://schemas.openxmlformats.org/officeDocument/2006/relationships/slide" Target="slides/slide11.xml" Id="rId15" /><Relationship Type="http://schemas.openxmlformats.org/officeDocument/2006/relationships/font" Target="fonts/font3.fntdata" Id="rId23" /><Relationship Type="http://schemas.openxmlformats.org/officeDocument/2006/relationships/font" Target="fonts/font8.fntdata" Id="rId28" /><Relationship Type="http://schemas.openxmlformats.org/officeDocument/2006/relationships/presProps" Target="presProps.xml" Id="rId36" /><Relationship Type="http://schemas.openxmlformats.org/officeDocument/2006/relationships/slide" Target="slides/slide6.xml" Id="rId10" /><Relationship Type="http://schemas.openxmlformats.org/officeDocument/2006/relationships/notesMaster" Target="notesMasters/notesMaster1.xml" Id="rId19" /><Relationship Type="http://schemas.openxmlformats.org/officeDocument/2006/relationships/font" Target="fonts/font11.fntdata" Id="rId31" /><Relationship Type="http://schemas.openxmlformats.org/officeDocument/2006/relationships/slideMaster" Target="slideMasters/slideMaster1.xml" Id="rId4" /><Relationship Type="http://schemas.openxmlformats.org/officeDocument/2006/relationships/slide" Target="slides/slide5.xml" Id="rId9" /><Relationship Type="http://schemas.openxmlformats.org/officeDocument/2006/relationships/slide" Target="slides/slide10.xml" Id="rId14" /><Relationship Type="http://schemas.openxmlformats.org/officeDocument/2006/relationships/font" Target="fonts/font2.fntdata" Id="rId22" /><Relationship Type="http://schemas.openxmlformats.org/officeDocument/2006/relationships/font" Target="fonts/font7.fntdata" Id="rId27" /><Relationship Type="http://schemas.openxmlformats.org/officeDocument/2006/relationships/font" Target="fonts/font10.fntdata" Id="rId30" /><Relationship Type="http://schemas.openxmlformats.org/officeDocument/2006/relationships/font" Target="fonts/font15.fntdata" Id="rId35" /><Relationship Type="http://schemas.openxmlformats.org/officeDocument/2006/relationships/slide" Target="slides/slide4.xml" Id="rId8" /><Relationship Type="http://schemas.openxmlformats.org/officeDocument/2006/relationships/customXml" Target="../customXml/item3.xml" Id="rId3" /><Relationship Type="http://schemas.openxmlformats.org/officeDocument/2006/relationships/slide" Target="slides/slide8.xml" Id="rId12" /><Relationship Type="http://schemas.openxmlformats.org/officeDocument/2006/relationships/slide" Target="slides/slide13.xml" Id="rId17" /><Relationship Type="http://schemas.openxmlformats.org/officeDocument/2006/relationships/font" Target="fonts/font5.fntdata" Id="rId25" /><Relationship Type="http://schemas.openxmlformats.org/officeDocument/2006/relationships/font" Target="fonts/font13.fntdata" Id="rId33" /><Relationship Type="http://schemas.openxmlformats.org/officeDocument/2006/relationships/theme" Target="theme/theme1.xml" Id="rId38" /></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0398EB52-2B16-4D4A-8A47-B858A822CB1B}" type="slidenum">
              <a:rPr lang="en-US" b="0" smtClean="0">
                <a:latin typeface="Roboto Bold"/>
                <a:cs typeface="Roboto Bold"/>
              </a:rPr>
              <a:t>‹#›</a:t>
            </a:fld>
            <a:endParaRPr lang="en-US" b="0">
              <a:latin typeface="Roboto Bold"/>
              <a:cs typeface="Roboto Bold"/>
            </a:endParaRPr>
          </a:p>
        </p:txBody>
      </p:sp>
      <p:pic>
        <p:nvPicPr>
          <p:cNvPr id="4" name="Picture 3"/>
          <p:cNvPicPr>
            <a:picLocks noChangeAspect="1"/>
          </p:cNvPicPr>
          <p:nvPr/>
        </p:nvPicPr>
        <p:blipFill>
          <a:blip r:embed="rId2"/>
          <a:stretch>
            <a:fillRect/>
          </a:stretch>
        </p:blipFill>
        <p:spPr>
          <a:xfrm>
            <a:off x="4686299" y="268390"/>
            <a:ext cx="1782232" cy="426186"/>
          </a:xfrm>
          <a:prstGeom prst="rect">
            <a:avLst/>
          </a:prstGeom>
        </p:spPr>
      </p:pic>
    </p:spTree>
    <p:extLst>
      <p:ext uri="{BB962C8B-B14F-4D97-AF65-F5344CB8AC3E}">
        <p14:creationId xmlns:p14="http://schemas.microsoft.com/office/powerpoint/2010/main" val="1177031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88579" y="89551"/>
            <a:ext cx="2946400" cy="498475"/>
          </a:xfrm>
          <a:prstGeom prst="rect">
            <a:avLst/>
          </a:prstGeom>
        </p:spPr>
        <p:txBody>
          <a:bodyPr vert="horz" lIns="91440" tIns="45720" rIns="91440" bIns="45720" rtlCol="0"/>
          <a:lstStyle>
            <a:lvl1pPr algn="l" fontAlgn="auto">
              <a:spcBef>
                <a:spcPts val="0"/>
              </a:spcBef>
              <a:spcAft>
                <a:spcPts val="0"/>
              </a:spcAft>
              <a:defRPr sz="1200" b="0" i="0" smtClean="0">
                <a:latin typeface="Roboto Regular"/>
                <a:cs typeface="Roboto Regular"/>
              </a:defRPr>
            </a:lvl1pPr>
          </a:lstStyle>
          <a:p>
            <a:pPr>
              <a:defRPr/>
            </a:pPr>
            <a:fld id="{F27B4D97-523D-4DEF-962B-78D09A9489A3}" type="datetimeFigureOut">
              <a:rPr lang="en-US" smtClean="0"/>
              <a:pPr>
                <a:defRPr/>
              </a:pPr>
              <a:t>2/20/2024</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6" name="Picture 5"/>
          <p:cNvPicPr>
            <a:picLocks noChangeAspect="1"/>
          </p:cNvPicPr>
          <p:nvPr/>
        </p:nvPicPr>
        <p:blipFill>
          <a:blip r:embed="rId2"/>
          <a:stretch>
            <a:fillRect/>
          </a:stretch>
        </p:blipFill>
        <p:spPr>
          <a:xfrm>
            <a:off x="4718509" y="308965"/>
            <a:ext cx="1782232" cy="426186"/>
          </a:xfrm>
          <a:prstGeom prst="rect">
            <a:avLst/>
          </a:prstGeom>
        </p:spPr>
      </p:pic>
    </p:spTree>
    <p:extLst>
      <p:ext uri="{BB962C8B-B14F-4D97-AF65-F5344CB8AC3E}">
        <p14:creationId xmlns:p14="http://schemas.microsoft.com/office/powerpoint/2010/main" val="14505870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Arial" panose="020B0604020202020204" pitchFamily="34" charset="0"/>
              </a:rPr>
              <a:t>As the growth of data continues, database estates are becoming more and more complex.</a:t>
            </a:r>
          </a:p>
          <a:p>
            <a:pPr marL="342900" lvl="0" indent="-342900">
              <a:lnSpc>
                <a:spcPct val="107000"/>
              </a:lnSpc>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Arial" panose="020B0604020202020204" pitchFamily="34" charset="0"/>
              </a:rPr>
              <a:t>Even as little as ten years ago, organizations traditionally had a single monolithic database, typically SQL Server or Oracle, PostgreSQL or MySQL. While those four relational databases remain the most popular, organizations have moved from monolithic estates to multi-database estates. </a:t>
            </a:r>
          </a:p>
          <a:p>
            <a:pPr marL="342900" lvl="0" indent="-342900">
              <a:lnSpc>
                <a:spcPct val="107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Arial" panose="020B0604020202020204" pitchFamily="34" charset="0"/>
              </a:rPr>
              <a:t>Redgate’s recent State of Database landscape survey reveals just how impactful this trend is. </a:t>
            </a:r>
          </a:p>
          <a:p>
            <a:endParaRPr lang="en-GB"/>
          </a:p>
        </p:txBody>
      </p:sp>
    </p:spTree>
    <p:extLst>
      <p:ext uri="{BB962C8B-B14F-4D97-AF65-F5344CB8AC3E}">
        <p14:creationId xmlns:p14="http://schemas.microsoft.com/office/powerpoint/2010/main" val="263817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effectLst/>
                <a:latin typeface="Calibri" panose="020F0502020204030204" pitchFamily="34" charset="0"/>
                <a:ea typeface="Calibri" panose="020F0502020204030204" pitchFamily="34" charset="0"/>
                <a:cs typeface="Arial" panose="020B0604020202020204" pitchFamily="34" charset="0"/>
              </a:rPr>
              <a:t>More than 80% of respondents plan to migrate databases to the cloud in the future.</a:t>
            </a:r>
          </a:p>
          <a:p>
            <a:endParaRPr lang="en-GB" dirty="0"/>
          </a:p>
        </p:txBody>
      </p:sp>
    </p:spTree>
    <p:extLst>
      <p:ext uri="{BB962C8B-B14F-4D97-AF65-F5344CB8AC3E}">
        <p14:creationId xmlns:p14="http://schemas.microsoft.com/office/powerpoint/2010/main" val="3480326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Arial" panose="020B0604020202020204" pitchFamily="34" charset="0"/>
              </a:rPr>
              <a:t>72% of database professionals are now working with more than one database platform.</a:t>
            </a:r>
          </a:p>
          <a:p>
            <a:endParaRPr lang="en-GB"/>
          </a:p>
        </p:txBody>
      </p:sp>
    </p:spTree>
    <p:extLst>
      <p:ext uri="{BB962C8B-B14F-4D97-AF65-F5344CB8AC3E}">
        <p14:creationId xmlns:p14="http://schemas.microsoft.com/office/powerpoint/2010/main" val="1628578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57% of respondents use at least one Postgres database environment.</a:t>
            </a:r>
          </a:p>
          <a:p>
            <a:endParaRPr lang="en-GB"/>
          </a:p>
        </p:txBody>
      </p:sp>
    </p:spTree>
    <p:extLst>
      <p:ext uri="{BB962C8B-B14F-4D97-AF65-F5344CB8AC3E}">
        <p14:creationId xmlns:p14="http://schemas.microsoft.com/office/powerpoint/2010/main" val="3117283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The main reasons for implementing a multiplatform environment mentioned were the need to increase flexibility, differing use cases, and cost savings.</a:t>
            </a:r>
          </a:p>
          <a:p>
            <a:endParaRPr lang="en-GB"/>
          </a:p>
        </p:txBody>
      </p:sp>
    </p:spTree>
    <p:extLst>
      <p:ext uri="{BB962C8B-B14F-4D97-AF65-F5344CB8AC3E}">
        <p14:creationId xmlns:p14="http://schemas.microsoft.com/office/powerpoint/2010/main" val="1085346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Arial" panose="020B0604020202020204" pitchFamily="34" charset="0"/>
              </a:rPr>
              <a:t>And while organizations are moving to multi-platform environments for a reason, they also face challenges. </a:t>
            </a:r>
          </a:p>
          <a:p>
            <a:pPr marL="742950" lvl="1" indent="-285750">
              <a:lnSpc>
                <a:spcPct val="107000"/>
              </a:lnSpc>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Arial" panose="020B0604020202020204" pitchFamily="34" charset="0"/>
              </a:rPr>
              <a:t>Organizations and teams are challenged with the increased complexity multiple platforms bring. </a:t>
            </a:r>
          </a:p>
          <a:p>
            <a:pPr marL="742950" lvl="1" indent="-285750">
              <a:lnSpc>
                <a:spcPct val="107000"/>
              </a:lnSpc>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Arial" panose="020B0604020202020204" pitchFamily="34" charset="0"/>
              </a:rPr>
              <a:t>Teams need to upskill and cross skill to be able to work across platforms which often requires additional training.</a:t>
            </a:r>
          </a:p>
          <a:p>
            <a:pPr marL="742950" lvl="1" indent="-285750">
              <a:lnSpc>
                <a:spcPct val="107000"/>
              </a:lnSpc>
              <a:spcAft>
                <a:spcPts val="800"/>
              </a:spcAft>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Arial" panose="020B0604020202020204" pitchFamily="34" charset="0"/>
              </a:rPr>
              <a:t>Most commonly, monitoring and troubleshooting were mentioned as a challenge – which is not surprising, given that troubleshooting and monitoring now needs to span different types of servers, databases and instances in use, both on-premises and in various flavors of the cloud.</a:t>
            </a:r>
          </a:p>
          <a:p>
            <a:endParaRPr lang="en-GB"/>
          </a:p>
        </p:txBody>
      </p:sp>
    </p:spTree>
    <p:extLst>
      <p:ext uri="{BB962C8B-B14F-4D97-AF65-F5344CB8AC3E}">
        <p14:creationId xmlns:p14="http://schemas.microsoft.com/office/powerpoint/2010/main" val="1992103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Arial" panose="020B0604020202020204" pitchFamily="34" charset="0"/>
              </a:rPr>
              <a:t>When asked for tools they use that they wished supported multiple platforms, the four most popular mentions were database migration and integration tools, database automation and management tools, database monitoring and performance tools, and query optimization solutions.</a:t>
            </a:r>
          </a:p>
          <a:p>
            <a:pPr marL="0" lvl="0" indent="0">
              <a:lnSpc>
                <a:spcPct val="107000"/>
              </a:lnSpc>
              <a:buFont typeface="Symbol" panose="05050102010706020507" pitchFamily="18" charset="2"/>
              <a:buNone/>
            </a:pPr>
            <a:r>
              <a:rPr lang="en-US" sz="1800">
                <a:effectLst/>
                <a:latin typeface="Calibri" panose="020F0502020204030204" pitchFamily="34" charset="0"/>
                <a:ea typeface="Calibri" panose="020F0502020204030204" pitchFamily="34" charset="0"/>
                <a:cs typeface="Arial" panose="020B0604020202020204" pitchFamily="34" charset="0"/>
              </a:rPr>
              <a:t>Click for animation </a:t>
            </a:r>
          </a:p>
          <a:p>
            <a:pPr marL="342900" lvl="0" indent="-342900">
              <a:lnSpc>
                <a:spcPct val="107000"/>
              </a:lnSpc>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Arial" panose="020B0604020202020204" pitchFamily="34" charset="0"/>
              </a:rPr>
              <a:t>The last two will be the focus of this session - how to ensure that you monitor your multi-</a:t>
            </a:r>
            <a:r>
              <a:rPr lang="en-US" sz="1800" err="1">
                <a:effectLst/>
                <a:latin typeface="Calibri" panose="020F0502020204030204" pitchFamily="34" charset="0"/>
                <a:ea typeface="Calibri" panose="020F0502020204030204" pitchFamily="34" charset="0"/>
                <a:cs typeface="Arial" panose="020B0604020202020204" pitchFamily="34" charset="0"/>
              </a:rPr>
              <a:t>db</a:t>
            </a:r>
            <a:r>
              <a:rPr lang="en-US" sz="1800">
                <a:effectLst/>
                <a:latin typeface="Calibri" panose="020F0502020204030204" pitchFamily="34" charset="0"/>
                <a:ea typeface="Calibri" panose="020F0502020204030204" pitchFamily="34" charset="0"/>
                <a:cs typeface="Arial" panose="020B0604020202020204" pitchFamily="34" charset="0"/>
              </a:rPr>
              <a:t> environment well and efficiently and optimize performance in the best possible way.</a:t>
            </a:r>
          </a:p>
          <a:p>
            <a:pPr marL="342900" lvl="0" indent="-342900">
              <a:lnSpc>
                <a:spcPct val="107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Arial" panose="020B0604020202020204" pitchFamily="34" charset="0"/>
              </a:rPr>
              <a:t>Handing over to Josh to talk about considerations for managing multiple database types across different platforms</a:t>
            </a:r>
          </a:p>
          <a:p>
            <a:endParaRPr lang="en-GB"/>
          </a:p>
        </p:txBody>
      </p:sp>
    </p:spTree>
    <p:extLst>
      <p:ext uri="{BB962C8B-B14F-4D97-AF65-F5344CB8AC3E}">
        <p14:creationId xmlns:p14="http://schemas.microsoft.com/office/powerpoint/2010/main" val="577070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Arial" panose="020B0604020202020204" pitchFamily="34" charset="0"/>
              </a:rPr>
              <a:t>When asked for tools they use that they wished supported multiple platforms, the four most popular mentions were database migration and integration tools, database automation and management tools, database monitoring and performance tools, and query optimization solutions.</a:t>
            </a:r>
          </a:p>
          <a:p>
            <a:pPr marL="0" lvl="0" indent="0">
              <a:lnSpc>
                <a:spcPct val="107000"/>
              </a:lnSpc>
              <a:buFont typeface="Symbol" panose="05050102010706020507" pitchFamily="18" charset="2"/>
              <a:buNone/>
            </a:pPr>
            <a:r>
              <a:rPr lang="en-US" sz="1800">
                <a:effectLst/>
                <a:latin typeface="Calibri" panose="020F0502020204030204" pitchFamily="34" charset="0"/>
                <a:ea typeface="Calibri" panose="020F0502020204030204" pitchFamily="34" charset="0"/>
                <a:cs typeface="Arial" panose="020B0604020202020204" pitchFamily="34" charset="0"/>
              </a:rPr>
              <a:t>Click for animation </a:t>
            </a:r>
          </a:p>
          <a:p>
            <a:pPr marL="342900" lvl="0" indent="-342900">
              <a:lnSpc>
                <a:spcPct val="107000"/>
              </a:lnSpc>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Arial" panose="020B0604020202020204" pitchFamily="34" charset="0"/>
              </a:rPr>
              <a:t>The last two will be the focus of this session - how to ensure that you monitor your multi-</a:t>
            </a:r>
            <a:r>
              <a:rPr lang="en-US" sz="1800" err="1">
                <a:effectLst/>
                <a:latin typeface="Calibri" panose="020F0502020204030204" pitchFamily="34" charset="0"/>
                <a:ea typeface="Calibri" panose="020F0502020204030204" pitchFamily="34" charset="0"/>
                <a:cs typeface="Arial" panose="020B0604020202020204" pitchFamily="34" charset="0"/>
              </a:rPr>
              <a:t>db</a:t>
            </a:r>
            <a:r>
              <a:rPr lang="en-US" sz="1800">
                <a:effectLst/>
                <a:latin typeface="Calibri" panose="020F0502020204030204" pitchFamily="34" charset="0"/>
                <a:ea typeface="Calibri" panose="020F0502020204030204" pitchFamily="34" charset="0"/>
                <a:cs typeface="Arial" panose="020B0604020202020204" pitchFamily="34" charset="0"/>
              </a:rPr>
              <a:t> environment well and efficiently and optimize performance in the best possible way.</a:t>
            </a:r>
          </a:p>
          <a:p>
            <a:pPr marL="342900" lvl="0" indent="-342900">
              <a:lnSpc>
                <a:spcPct val="107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Arial" panose="020B0604020202020204" pitchFamily="34" charset="0"/>
              </a:rPr>
              <a:t>Handing over to Josh to talk about considerations for managing multiple database types across different platforms</a:t>
            </a:r>
          </a:p>
          <a:p>
            <a:endParaRPr lang="en-GB"/>
          </a:p>
        </p:txBody>
      </p:sp>
    </p:spTree>
    <p:extLst>
      <p:ext uri="{BB962C8B-B14F-4D97-AF65-F5344CB8AC3E}">
        <p14:creationId xmlns:p14="http://schemas.microsoft.com/office/powerpoint/2010/main" val="4116200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So what is the best way to monitor your multi-database database estate?</a:t>
            </a:r>
          </a:p>
          <a:p>
            <a:pPr marL="342900" lvl="0"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There are quite a few options, but not all of them are ideal and will help you to efficiently stay on top of your multi-platform estate. Let’s have a look at them</a:t>
            </a:r>
          </a:p>
          <a:p>
            <a:pPr marL="457200">
              <a:lnSpc>
                <a:spcPct val="107000"/>
              </a:lnSpc>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pPr marL="742950" lvl="1" indent="-285750">
              <a:lnSpc>
                <a:spcPct val="107000"/>
              </a:lnSpc>
              <a:spcAft>
                <a:spcPts val="800"/>
              </a:spcAft>
              <a:buFont typeface="+mj-lt"/>
              <a:buAutoNum type="arabicPeriod"/>
            </a:pPr>
            <a:r>
              <a:rPr lang="en-US" sz="1100" b="1" dirty="0">
                <a:effectLst/>
                <a:latin typeface="Calibri" panose="020F0502020204030204" pitchFamily="34" charset="0"/>
                <a:ea typeface="Calibri" panose="020F0502020204030204" pitchFamily="34" charset="0"/>
                <a:cs typeface="Arial" panose="020B0604020202020204" pitchFamily="34" charset="0"/>
              </a:rPr>
              <a:t>Build your own monitoring solution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Pros:</a:t>
            </a:r>
          </a:p>
          <a:p>
            <a:pPr marL="342900" lvl="0" indent="-342900">
              <a:lnSpc>
                <a:spcPct val="107000"/>
              </a:lnSpc>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It’s custom to you, provides exactly what you need (matches your unique requirements, only features that you really need)</a:t>
            </a:r>
          </a:p>
          <a:p>
            <a:pPr marL="342900" lvl="0" indent="-342900">
              <a:lnSpc>
                <a:spcPct val="107000"/>
              </a:lnSpc>
              <a:spcAft>
                <a:spcPts val="80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Staff development (training up your current staff. They are going to have to know more in order to build this new functionality. They can develop deeper knowledge of their server estates that can pay benefits longer term).</a:t>
            </a:r>
          </a:p>
          <a:p>
            <a:pPr>
              <a:lnSpc>
                <a:spcPct val="107000"/>
              </a:lnSpc>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Cons: </a:t>
            </a:r>
          </a:p>
          <a:p>
            <a:pPr marL="342900" lvl="0" indent="-342900">
              <a:lnSpc>
                <a:spcPct val="107000"/>
              </a:lnSpc>
              <a:spcAft>
                <a:spcPts val="80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Cost in the form of time, training, documentation, support etc. while you’re not focusing on your core, value creating competencies.</a:t>
            </a:r>
          </a:p>
          <a:p>
            <a:pPr>
              <a:lnSpc>
                <a:spcPct val="107000"/>
              </a:lnSpc>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pPr marL="457200" lvl="1" indent="0">
              <a:lnSpc>
                <a:spcPct val="107000"/>
              </a:lnSpc>
              <a:spcAft>
                <a:spcPts val="800"/>
              </a:spcAft>
              <a:buFont typeface="+mj-lt"/>
              <a:buNone/>
            </a:pPr>
            <a:r>
              <a:rPr lang="en-US" sz="1100" b="1" dirty="0">
                <a:effectLst/>
                <a:latin typeface="Calibri" panose="020F0502020204030204" pitchFamily="34" charset="0"/>
                <a:ea typeface="Calibri" panose="020F0502020204030204" pitchFamily="34" charset="0"/>
                <a:cs typeface="Arial" panose="020B0604020202020204" pitchFamily="34" charset="0"/>
              </a:rPr>
              <a:t>2. Use native monitoring tools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100" b="1" dirty="0">
                <a:effectLst/>
                <a:latin typeface="Calibri" panose="020F0502020204030204" pitchFamily="34" charset="0"/>
                <a:ea typeface="Calibri" panose="020F0502020204030204" pitchFamily="34" charset="0"/>
                <a:cs typeface="Arial" panose="020B0604020202020204" pitchFamily="34" charset="0"/>
              </a:rPr>
              <a:t>Pros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Low cost, because it’s often included</a:t>
            </a:r>
          </a:p>
          <a:p>
            <a:pPr marL="342900" lvl="0" indent="-342900">
              <a:lnSpc>
                <a:spcPct val="107000"/>
              </a:lnSpc>
              <a:spcAft>
                <a:spcPts val="80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Monitors what needs to be monitored on the respective platform</a:t>
            </a:r>
          </a:p>
          <a:p>
            <a:pPr>
              <a:lnSpc>
                <a:spcPct val="107000"/>
              </a:lnSpc>
              <a:spcAft>
                <a:spcPts val="800"/>
              </a:spcAft>
            </a:pPr>
            <a:r>
              <a:rPr lang="en-US" sz="1100" b="1" dirty="0">
                <a:effectLst/>
                <a:latin typeface="Calibri" panose="020F0502020204030204" pitchFamily="34" charset="0"/>
                <a:ea typeface="Calibri" panose="020F0502020204030204" pitchFamily="34" charset="0"/>
                <a:cs typeface="Arial" panose="020B0604020202020204" pitchFamily="34" charset="0"/>
              </a:rPr>
              <a:t>Cons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Often little context around metrics – hard to use for less experienced members of the team</a:t>
            </a:r>
          </a:p>
          <a:p>
            <a:pPr marL="342900" lvl="0" indent="-342900">
              <a:lnSpc>
                <a:spcPct val="107000"/>
              </a:lnSpc>
              <a:spcAft>
                <a:spcPts val="80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Different tools for different platforms – no central monitoring</a:t>
            </a:r>
          </a:p>
          <a:p>
            <a:pPr>
              <a:lnSpc>
                <a:spcPct val="107000"/>
              </a:lnSpc>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pPr marL="457200" lvl="1" indent="0">
              <a:lnSpc>
                <a:spcPct val="107000"/>
              </a:lnSpc>
              <a:buFont typeface="+mj-lt"/>
              <a:buNone/>
            </a:pPr>
            <a:r>
              <a:rPr lang="en-US" sz="1100" b="1" dirty="0">
                <a:effectLst/>
                <a:latin typeface="Calibri" panose="020F0502020204030204" pitchFamily="34" charset="0"/>
                <a:ea typeface="Calibri" panose="020F0502020204030204" pitchFamily="34" charset="0"/>
                <a:cs typeface="Arial" panose="020B0604020202020204" pitchFamily="34" charset="0"/>
              </a:rPr>
              <a:t>3. Work with third-party providers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lvl="2" indent="-228600">
              <a:lnSpc>
                <a:spcPct val="107000"/>
              </a:lnSpc>
              <a:buFont typeface="+mj-lt"/>
              <a:buAutoNum type="alphaLcParenR"/>
            </a:pPr>
            <a:r>
              <a:rPr lang="en-US" sz="1100" dirty="0">
                <a:effectLst/>
                <a:latin typeface="Calibri" panose="020F0502020204030204" pitchFamily="34" charset="0"/>
                <a:ea typeface="Calibri" panose="020F0502020204030204" pitchFamily="34" charset="0"/>
                <a:cs typeface="Arial" panose="020B0604020202020204" pitchFamily="34" charset="0"/>
              </a:rPr>
              <a:t>Application performance monitoring solutions</a:t>
            </a:r>
          </a:p>
          <a:p>
            <a:pPr marL="1143000" lvl="2" indent="-228600">
              <a:lnSpc>
                <a:spcPct val="107000"/>
              </a:lnSpc>
              <a:buFont typeface="+mj-lt"/>
              <a:buAutoNum type="alphaLcParenR"/>
            </a:pPr>
            <a:r>
              <a:rPr lang="en-US" sz="1100" dirty="0">
                <a:effectLst/>
                <a:latin typeface="Calibri" panose="020F0502020204030204" pitchFamily="34" charset="0"/>
                <a:ea typeface="Calibri" panose="020F0502020204030204" pitchFamily="34" charset="0"/>
                <a:cs typeface="Arial" panose="020B0604020202020204" pitchFamily="34" charset="0"/>
              </a:rPr>
              <a:t>Infrastructure monitoring</a:t>
            </a:r>
          </a:p>
          <a:p>
            <a:pPr marL="342900" lvl="0"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These options are okay to get the broader context.</a:t>
            </a:r>
          </a:p>
          <a:p>
            <a:pPr marL="342900" lvl="0"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APM Tools focus on application-level performance, offering insights into how code and transactions perform from the end-user perspective.</a:t>
            </a:r>
          </a:p>
          <a:p>
            <a:pPr marL="342900" lvl="0"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Infrastructure Monitoring Tools target the underlying hardware and network infrastructure, ensuring that the physical or virtual resources are performing well and are not a bottleneck for applications.</a:t>
            </a:r>
          </a:p>
          <a:p>
            <a:pPr marL="342900" lvl="0"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Both of these options will provide you with information on servers and databases. But they don’t go deep enough and therefore might not necessarily help a DBA deep dive into the root causes of problems. </a:t>
            </a:r>
          </a:p>
          <a:p>
            <a:pPr marL="457200">
              <a:lnSpc>
                <a:spcPct val="107000"/>
              </a:lnSpc>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pPr marL="1143000" lvl="2" indent="-228600">
              <a:lnSpc>
                <a:spcPct val="107000"/>
              </a:lnSpc>
              <a:buFont typeface="+mj-lt"/>
              <a:buAutoNum type="alphaLcParenR"/>
            </a:pPr>
            <a:r>
              <a:rPr lang="en-US" sz="1100" dirty="0">
                <a:effectLst/>
                <a:latin typeface="Calibri" panose="020F0502020204030204" pitchFamily="34" charset="0"/>
                <a:ea typeface="Calibri" panose="020F0502020204030204" pitchFamily="34" charset="0"/>
                <a:cs typeface="Arial" panose="020B0604020202020204" pitchFamily="34" charset="0"/>
              </a:rPr>
              <a:t>Dedicated database monitoring solutions</a:t>
            </a:r>
          </a:p>
          <a:p>
            <a:pPr marL="342900" lvl="0"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Dedicated Database Monitoring Tools specialize in the performance and health of databases, providing detailed analytics on database operations, queries, and configurations to optimize data access and storage.</a:t>
            </a:r>
          </a:p>
          <a:p>
            <a:pPr marL="342900" lvl="0" indent="-342900">
              <a:lnSpc>
                <a:spcPct val="107000"/>
              </a:lnSpc>
              <a:spcAft>
                <a:spcPts val="80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These tools are designed to provide you rich insights into what’s happening on your servers and databases and are your ideal choice if you’re responsible for databases and your job includes tasks such as database tuning, optimizing query performance, capacity planning for databases, or ensuring the integrity and availability of database services.</a:t>
            </a:r>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852476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C000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9C52956-70BA-DE4F-9431-BB3B2EE65619}"/>
              </a:ext>
            </a:extLst>
          </p:cNvPr>
          <p:cNvGrpSpPr/>
          <p:nvPr userDrawn="1"/>
        </p:nvGrpSpPr>
        <p:grpSpPr>
          <a:xfrm>
            <a:off x="10061333" y="6101613"/>
            <a:ext cx="1783531" cy="426186"/>
            <a:chOff x="676275" y="1096963"/>
            <a:chExt cx="5354638" cy="1279525"/>
          </a:xfrm>
        </p:grpSpPr>
        <p:sp>
          <p:nvSpPr>
            <p:cNvPr id="10" name="Freeform 1">
              <a:extLst>
                <a:ext uri="{FF2B5EF4-FFF2-40B4-BE49-F238E27FC236}">
                  <a16:creationId xmlns:a16="http://schemas.microsoft.com/office/drawing/2014/main" id="{C980A46A-3BAA-994E-ACC1-AF6099BD064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51951AC1-C199-154C-A970-91841E8F3F30}"/>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 name="Title 1"/>
          <p:cNvSpPr>
            <a:spLocks noGrp="1"/>
          </p:cNvSpPr>
          <p:nvPr>
            <p:ph type="ctrTitle"/>
          </p:nvPr>
        </p:nvSpPr>
        <p:spPr>
          <a:xfrm>
            <a:off x="1181100" y="1503363"/>
            <a:ext cx="9753600" cy="2387600"/>
          </a:xfrm>
        </p:spPr>
        <p:txBody>
          <a:bodyPr anchor="ctr"/>
          <a:lstStyle>
            <a:lvl1pPr algn="ctr">
              <a:lnSpc>
                <a:spcPct val="110000"/>
              </a:lnSpc>
              <a:defRPr sz="6000">
                <a:solidFill>
                  <a:schemeClr val="bg1"/>
                </a:solidFill>
                <a:latin typeface="gatebase Medium" pitchFamily="2" charset="77"/>
              </a:defRPr>
            </a:lvl1pPr>
          </a:lstStyle>
          <a:p>
            <a:r>
              <a:rPr lang="en-GB"/>
              <a:t>Click to edit Master title style</a:t>
            </a:r>
            <a:endParaRPr lang="en-US"/>
          </a:p>
        </p:txBody>
      </p:sp>
      <p:sp>
        <p:nvSpPr>
          <p:cNvPr id="3" name="Subtitle 2"/>
          <p:cNvSpPr>
            <a:spLocks noGrp="1"/>
          </p:cNvSpPr>
          <p:nvPr>
            <p:ph type="subTitle" idx="1"/>
          </p:nvPr>
        </p:nvSpPr>
        <p:spPr>
          <a:xfrm>
            <a:off x="1168400" y="4059238"/>
            <a:ext cx="9817100" cy="1655762"/>
          </a:xfrm>
        </p:spPr>
        <p:txBody>
          <a:bodyPr/>
          <a:lstStyle>
            <a:lvl1pPr marL="0" indent="0" algn="ctr">
              <a:buNone/>
              <a:defRPr sz="2400" b="0" i="0">
                <a:solidFill>
                  <a:schemeClr val="bg1"/>
                </a:solidFill>
                <a:latin typeface="Roboto Regular"/>
                <a:cs typeface="Roboto Regular"/>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63768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th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grpSp>
        <p:nvGrpSpPr>
          <p:cNvPr id="23" name="Group 22">
            <a:extLst>
              <a:ext uri="{FF2B5EF4-FFF2-40B4-BE49-F238E27FC236}">
                <a16:creationId xmlns:a16="http://schemas.microsoft.com/office/drawing/2014/main" id="{0167F532-F835-E744-95EA-375B8B7A1F79}"/>
              </a:ext>
            </a:extLst>
          </p:cNvPr>
          <p:cNvGrpSpPr/>
          <p:nvPr userDrawn="1"/>
        </p:nvGrpSpPr>
        <p:grpSpPr>
          <a:xfrm>
            <a:off x="10061333" y="6101613"/>
            <a:ext cx="1783531" cy="426186"/>
            <a:chOff x="676275" y="1096963"/>
            <a:chExt cx="5354638" cy="1279525"/>
          </a:xfrm>
        </p:grpSpPr>
        <p:sp>
          <p:nvSpPr>
            <p:cNvPr id="24" name="Freeform 1">
              <a:extLst>
                <a:ext uri="{FF2B5EF4-FFF2-40B4-BE49-F238E27FC236}">
                  <a16:creationId xmlns:a16="http://schemas.microsoft.com/office/drawing/2014/main" id="{48ED5FFD-777C-2E48-9B6C-6B6812D6E627}"/>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
              <a:extLst>
                <a:ext uri="{FF2B5EF4-FFF2-40B4-BE49-F238E27FC236}">
                  <a16:creationId xmlns:a16="http://schemas.microsoft.com/office/drawing/2014/main" id="{B254F71A-3BB4-E14B-98B8-F2BAE0BF28C9}"/>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6" name="Freeform 25">
            <a:extLst>
              <a:ext uri="{FF2B5EF4-FFF2-40B4-BE49-F238E27FC236}">
                <a16:creationId xmlns:a16="http://schemas.microsoft.com/office/drawing/2014/main" id="{476CF0B3-9496-D045-9B84-3013FD3D3234}"/>
              </a:ext>
            </a:extLst>
          </p:cNvPr>
          <p:cNvSpPr>
            <a:spLocks noGrp="1"/>
          </p:cNvSpPr>
          <p:nvPr>
            <p:ph type="pic" sz="quarter" idx="10"/>
          </p:nvPr>
        </p:nvSpPr>
        <p:spPr bwMode="auto">
          <a:xfrm>
            <a:off x="1122412"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endParaRPr lang="en-US"/>
          </a:p>
        </p:txBody>
      </p:sp>
      <p:sp>
        <p:nvSpPr>
          <p:cNvPr id="29" name="Freeform 28">
            <a:extLst>
              <a:ext uri="{FF2B5EF4-FFF2-40B4-BE49-F238E27FC236}">
                <a16:creationId xmlns:a16="http://schemas.microsoft.com/office/drawing/2014/main" id="{78AF89F4-1287-AE41-AB70-3526BD8AC52A}"/>
              </a:ext>
            </a:extLst>
          </p:cNvPr>
          <p:cNvSpPr>
            <a:spLocks noGrp="1"/>
          </p:cNvSpPr>
          <p:nvPr>
            <p:ph type="pic" sz="quarter" idx="11"/>
          </p:nvPr>
        </p:nvSpPr>
        <p:spPr bwMode="auto">
          <a:xfrm>
            <a:off x="4999339"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endParaRPr lang="en-US"/>
          </a:p>
        </p:txBody>
      </p:sp>
      <p:sp>
        <p:nvSpPr>
          <p:cNvPr id="30" name="Freeform 29">
            <a:extLst>
              <a:ext uri="{FF2B5EF4-FFF2-40B4-BE49-F238E27FC236}">
                <a16:creationId xmlns:a16="http://schemas.microsoft.com/office/drawing/2014/main" id="{BA2F925C-D911-4145-8D09-3EB7839C93B2}"/>
              </a:ext>
            </a:extLst>
          </p:cNvPr>
          <p:cNvSpPr>
            <a:spLocks noGrp="1"/>
          </p:cNvSpPr>
          <p:nvPr>
            <p:ph type="pic" sz="quarter" idx="12"/>
          </p:nvPr>
        </p:nvSpPr>
        <p:spPr bwMode="auto">
          <a:xfrm>
            <a:off x="8876267"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endParaRPr lang="en-US"/>
          </a:p>
        </p:txBody>
      </p:sp>
      <p:sp>
        <p:nvSpPr>
          <p:cNvPr id="31" name="Text Placeholder 7">
            <a:extLst>
              <a:ext uri="{FF2B5EF4-FFF2-40B4-BE49-F238E27FC236}">
                <a16:creationId xmlns:a16="http://schemas.microsoft.com/office/drawing/2014/main" id="{BB86CE64-B29B-BE40-926D-A040582E3AA8}"/>
              </a:ext>
            </a:extLst>
          </p:cNvPr>
          <p:cNvSpPr>
            <a:spLocks noGrp="1"/>
          </p:cNvSpPr>
          <p:nvPr>
            <p:ph type="body" sz="quarter" idx="13" hasCustomPrompt="1"/>
          </p:nvPr>
        </p:nvSpPr>
        <p:spPr>
          <a:xfrm>
            <a:off x="583750"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32" name="Text Placeholder 7">
            <a:extLst>
              <a:ext uri="{FF2B5EF4-FFF2-40B4-BE49-F238E27FC236}">
                <a16:creationId xmlns:a16="http://schemas.microsoft.com/office/drawing/2014/main" id="{2D214595-CF2F-B34C-9633-B7013D75788F}"/>
              </a:ext>
            </a:extLst>
          </p:cNvPr>
          <p:cNvSpPr>
            <a:spLocks noGrp="1"/>
          </p:cNvSpPr>
          <p:nvPr>
            <p:ph type="body" sz="quarter" idx="14" hasCustomPrompt="1"/>
          </p:nvPr>
        </p:nvSpPr>
        <p:spPr>
          <a:xfrm>
            <a:off x="4460677"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33" name="Text Placeholder 7">
            <a:extLst>
              <a:ext uri="{FF2B5EF4-FFF2-40B4-BE49-F238E27FC236}">
                <a16:creationId xmlns:a16="http://schemas.microsoft.com/office/drawing/2014/main" id="{7A9A987C-4A7C-E740-A22A-52E4E6265FC6}"/>
              </a:ext>
            </a:extLst>
          </p:cNvPr>
          <p:cNvSpPr>
            <a:spLocks noGrp="1"/>
          </p:cNvSpPr>
          <p:nvPr>
            <p:ph type="body" sz="quarter" idx="15" hasCustomPrompt="1"/>
          </p:nvPr>
        </p:nvSpPr>
        <p:spPr>
          <a:xfrm>
            <a:off x="8337604"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Tree>
    <p:extLst>
      <p:ext uri="{BB962C8B-B14F-4D97-AF65-F5344CB8AC3E}">
        <p14:creationId xmlns:p14="http://schemas.microsoft.com/office/powerpoint/2010/main" val="621229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reaker page">
    <p:bg>
      <p:bgPr>
        <a:solidFill>
          <a:srgbClr val="CC0000"/>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81100" y="596900"/>
            <a:ext cx="9753600" cy="4965699"/>
          </a:xfrm>
        </p:spPr>
        <p:txBody>
          <a:bodyPr anchor="ctr"/>
          <a:lstStyle>
            <a:lvl1pPr algn="ctr">
              <a:lnSpc>
                <a:spcPct val="120000"/>
              </a:lnSpc>
              <a:defRPr sz="6000">
                <a:solidFill>
                  <a:schemeClr val="bg1"/>
                </a:solidFill>
                <a:latin typeface="gatebase Medium" pitchFamily="2" charset="77"/>
              </a:defRPr>
            </a:lvl1pPr>
          </a:lstStyle>
          <a:p>
            <a:r>
              <a:rPr lang="en-US"/>
              <a:t>This is a breaker page, it can be used to split topics</a:t>
            </a:r>
          </a:p>
        </p:txBody>
      </p:sp>
      <p:grpSp>
        <p:nvGrpSpPr>
          <p:cNvPr id="11" name="Group 10">
            <a:extLst>
              <a:ext uri="{FF2B5EF4-FFF2-40B4-BE49-F238E27FC236}">
                <a16:creationId xmlns:a16="http://schemas.microsoft.com/office/drawing/2014/main" id="{3828F324-3C1C-BC4C-99C0-268B62C4210C}"/>
              </a:ext>
            </a:extLst>
          </p:cNvPr>
          <p:cNvGrpSpPr/>
          <p:nvPr userDrawn="1"/>
        </p:nvGrpSpPr>
        <p:grpSpPr>
          <a:xfrm>
            <a:off x="10061333" y="6101613"/>
            <a:ext cx="1783531" cy="426186"/>
            <a:chOff x="676275" y="1096963"/>
            <a:chExt cx="5354638" cy="1279525"/>
          </a:xfrm>
        </p:grpSpPr>
        <p:sp>
          <p:nvSpPr>
            <p:cNvPr id="12" name="Freeform 1">
              <a:extLst>
                <a:ext uri="{FF2B5EF4-FFF2-40B4-BE49-F238E27FC236}">
                  <a16:creationId xmlns:a16="http://schemas.microsoft.com/office/drawing/2014/main" id="{D0A15D9C-51F1-1449-AC10-D78E55B441C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2">
              <a:extLst>
                <a:ext uri="{FF2B5EF4-FFF2-40B4-BE49-F238E27FC236}">
                  <a16:creationId xmlns:a16="http://schemas.microsoft.com/office/drawing/2014/main" id="{3ED01779-C7E5-4241-A82E-60E0762E3F54}"/>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28446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Breaker page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a:solidFill>
                  <a:schemeClr val="accent2"/>
                </a:solidFill>
                <a:latin typeface="gatebase Medium" pitchFamily="2" charset="77"/>
              </a:defRPr>
            </a:lvl1pPr>
          </a:lstStyle>
          <a:p>
            <a:r>
              <a:rPr lang="en-GB"/>
              <a:t>Click to edit Master title style</a:t>
            </a:r>
            <a:endParaRPr lang="en-US"/>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grpSp>
        <p:nvGrpSpPr>
          <p:cNvPr id="11" name="Group 10">
            <a:extLst>
              <a:ext uri="{FF2B5EF4-FFF2-40B4-BE49-F238E27FC236}">
                <a16:creationId xmlns:a16="http://schemas.microsoft.com/office/drawing/2014/main" id="{710F54C2-ECBD-DE4D-9390-A66AA7605BCA}"/>
              </a:ext>
            </a:extLst>
          </p:cNvPr>
          <p:cNvGrpSpPr/>
          <p:nvPr userDrawn="1"/>
        </p:nvGrpSpPr>
        <p:grpSpPr>
          <a:xfrm>
            <a:off x="10061333" y="6101613"/>
            <a:ext cx="1783531" cy="426186"/>
            <a:chOff x="676275" y="1096963"/>
            <a:chExt cx="5354638" cy="1279525"/>
          </a:xfrm>
        </p:grpSpPr>
        <p:sp>
          <p:nvSpPr>
            <p:cNvPr id="12" name="Freeform 1">
              <a:extLst>
                <a:ext uri="{FF2B5EF4-FFF2-40B4-BE49-F238E27FC236}">
                  <a16:creationId xmlns:a16="http://schemas.microsoft.com/office/drawing/2014/main" id="{FF60F3CE-15AB-0A4E-AC91-B34352FE31FD}"/>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2">
              <a:extLst>
                <a:ext uri="{FF2B5EF4-FFF2-40B4-BE49-F238E27FC236}">
                  <a16:creationId xmlns:a16="http://schemas.microsoft.com/office/drawing/2014/main" id="{02E56180-A420-B347-9A90-77DD3C209753}"/>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263990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D5B558A-B2EC-8C4D-A20D-E7B056A11B2F}"/>
              </a:ext>
            </a:extLst>
          </p:cNvPr>
          <p:cNvGrpSpPr/>
          <p:nvPr userDrawn="1"/>
        </p:nvGrpSpPr>
        <p:grpSpPr>
          <a:xfrm>
            <a:off x="10061333" y="6101613"/>
            <a:ext cx="1783531" cy="426186"/>
            <a:chOff x="676275" y="1096963"/>
            <a:chExt cx="5354638" cy="1279525"/>
          </a:xfrm>
        </p:grpSpPr>
        <p:sp>
          <p:nvSpPr>
            <p:cNvPr id="12" name="Freeform 1">
              <a:extLst>
                <a:ext uri="{FF2B5EF4-FFF2-40B4-BE49-F238E27FC236}">
                  <a16:creationId xmlns:a16="http://schemas.microsoft.com/office/drawing/2014/main" id="{3B8313DD-220F-1D41-B103-B25ADB7BC932}"/>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2">
              <a:extLst>
                <a:ext uri="{FF2B5EF4-FFF2-40B4-BE49-F238E27FC236}">
                  <a16:creationId xmlns:a16="http://schemas.microsoft.com/office/drawing/2014/main" id="{7D0A9652-236F-2042-8F7A-03DA4BC8D461}"/>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515762" y="1227052"/>
            <a:ext cx="9442450" cy="3703637"/>
          </a:xfrm>
        </p:spPr>
        <p:txBody>
          <a:bodyPr anchor="ctr">
            <a:normAutofit/>
          </a:bodyPr>
          <a:lstStyle>
            <a:lvl1pPr algn="ctr">
              <a:lnSpc>
                <a:spcPct val="120000"/>
              </a:lnSpc>
              <a:defRPr sz="4000" b="0" i="0" baseline="0">
                <a:solidFill>
                  <a:schemeClr val="tx2"/>
                </a:solidFill>
                <a:latin typeface="gatebase Medium" pitchFamily="2" charset="77"/>
                <a:cs typeface="gatebase Medium" pitchFamily="2"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515762" y="4930689"/>
            <a:ext cx="9442450" cy="881063"/>
          </a:xfrm>
        </p:spPr>
        <p:txBody>
          <a:bodyPr/>
          <a:lstStyle>
            <a:lvl1pPr marL="0" indent="0" algn="ctr">
              <a:buNone/>
              <a:defRPr sz="3200" b="0" i="0" baseline="0">
                <a:solidFill>
                  <a:schemeClr val="tx1"/>
                </a:solidFill>
                <a:latin typeface="Roboto Bold"/>
                <a:cs typeface="Roboto Bold"/>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spTree>
    <p:extLst>
      <p:ext uri="{BB962C8B-B14F-4D97-AF65-F5344CB8AC3E}">
        <p14:creationId xmlns:p14="http://schemas.microsoft.com/office/powerpoint/2010/main" val="2818466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165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ogo slide in red">
    <p:bg>
      <p:bgPr>
        <a:solidFill>
          <a:srgbClr val="CC000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2CFB103-B488-A249-9437-0DF2BC2F8250}"/>
              </a:ext>
            </a:extLst>
          </p:cNvPr>
          <p:cNvGrpSpPr/>
          <p:nvPr userDrawn="1"/>
        </p:nvGrpSpPr>
        <p:grpSpPr>
          <a:xfrm>
            <a:off x="3352796" y="2802118"/>
            <a:ext cx="5246828" cy="1253763"/>
            <a:chOff x="676275" y="1096963"/>
            <a:chExt cx="5354638" cy="1279525"/>
          </a:xfrm>
        </p:grpSpPr>
        <p:sp>
          <p:nvSpPr>
            <p:cNvPr id="10" name="Freeform 1">
              <a:extLst>
                <a:ext uri="{FF2B5EF4-FFF2-40B4-BE49-F238E27FC236}">
                  <a16:creationId xmlns:a16="http://schemas.microsoft.com/office/drawing/2014/main" id="{4E5EA918-EF89-ED43-BF01-3F65B3B5A1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bg1"/>
                </a:solidFill>
              </a:endParaRPr>
            </a:p>
          </p:txBody>
        </p:sp>
        <p:sp>
          <p:nvSpPr>
            <p:cNvPr id="11" name="Freeform 2">
              <a:extLst>
                <a:ext uri="{FF2B5EF4-FFF2-40B4-BE49-F238E27FC236}">
                  <a16:creationId xmlns:a16="http://schemas.microsoft.com/office/drawing/2014/main" id="{D374E611-A1CA-F548-9165-6071807F8094}"/>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bg1"/>
                </a:solidFill>
              </a:endParaRPr>
            </a:p>
          </p:txBody>
        </p:sp>
      </p:grpSp>
    </p:spTree>
    <p:extLst>
      <p:ext uri="{BB962C8B-B14F-4D97-AF65-F5344CB8AC3E}">
        <p14:creationId xmlns:p14="http://schemas.microsoft.com/office/powerpoint/2010/main" val="1073243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ogo slide in whit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7D12A2A-007B-D44A-B137-59A068CC9C6C}"/>
              </a:ext>
            </a:extLst>
          </p:cNvPr>
          <p:cNvGrpSpPr/>
          <p:nvPr userDrawn="1"/>
        </p:nvGrpSpPr>
        <p:grpSpPr>
          <a:xfrm>
            <a:off x="3352796" y="2802118"/>
            <a:ext cx="5246828" cy="1253763"/>
            <a:chOff x="676275" y="1096963"/>
            <a:chExt cx="5354638" cy="1279525"/>
          </a:xfrm>
        </p:grpSpPr>
        <p:sp>
          <p:nvSpPr>
            <p:cNvPr id="10" name="Freeform 1">
              <a:extLst>
                <a:ext uri="{FF2B5EF4-FFF2-40B4-BE49-F238E27FC236}">
                  <a16:creationId xmlns:a16="http://schemas.microsoft.com/office/drawing/2014/main" id="{D5AE6326-95DC-4D45-9AEC-242D36F32F4D}"/>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8F75C11C-2A97-674A-8EF7-C2C2F71305FF}"/>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723754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99972B4-6962-164C-ABD2-FEEDD79CFEB2}"/>
              </a:ext>
            </a:extLst>
          </p:cNvPr>
          <p:cNvGrpSpPr/>
          <p:nvPr userDrawn="1"/>
        </p:nvGrpSpPr>
        <p:grpSpPr>
          <a:xfrm>
            <a:off x="10061333" y="6101613"/>
            <a:ext cx="1783531" cy="426186"/>
            <a:chOff x="676275" y="1096963"/>
            <a:chExt cx="5354638" cy="1279525"/>
          </a:xfrm>
        </p:grpSpPr>
        <p:sp>
          <p:nvSpPr>
            <p:cNvPr id="15" name="Freeform 1">
              <a:extLst>
                <a:ext uri="{FF2B5EF4-FFF2-40B4-BE49-F238E27FC236}">
                  <a16:creationId xmlns:a16="http://schemas.microsoft.com/office/drawing/2014/main" id="{6957F26E-7714-074F-BAE6-962049A8FAD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2">
              <a:extLst>
                <a:ext uri="{FF2B5EF4-FFF2-40B4-BE49-F238E27FC236}">
                  <a16:creationId xmlns:a16="http://schemas.microsoft.com/office/drawing/2014/main" id="{27699352-24C0-0543-AFEC-4736A058947A}"/>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 name="Title 1"/>
          <p:cNvSpPr>
            <a:spLocks noGrp="1"/>
          </p:cNvSpPr>
          <p:nvPr>
            <p:ph type="title"/>
          </p:nvPr>
        </p:nvSpPr>
        <p:spPr/>
        <p:txBody>
          <a:bodyPr/>
          <a:lstStyle>
            <a:lvl1pPr>
              <a:defRPr>
                <a:solidFill>
                  <a:schemeClr val="accent2"/>
                </a:solidFill>
                <a:latin typeface="gatebase Medium" pitchFamily="2" charset="77"/>
              </a:defRPr>
            </a:lvl1pPr>
          </a:lstStyle>
          <a:p>
            <a:r>
              <a:rPr lang="en-GB"/>
              <a:t>Click to edit Master title style</a:t>
            </a:r>
            <a:endParaRPr lang="en-US"/>
          </a:p>
        </p:txBody>
      </p:sp>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5300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content and space on lef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6B041D-5AC7-8245-B5CA-DF51DA851CB9}"/>
              </a:ext>
            </a:extLst>
          </p:cNvPr>
          <p:cNvGrpSpPr/>
          <p:nvPr userDrawn="1"/>
        </p:nvGrpSpPr>
        <p:grpSpPr>
          <a:xfrm>
            <a:off x="10061333" y="6101613"/>
            <a:ext cx="1783531" cy="426186"/>
            <a:chOff x="676275" y="1096963"/>
            <a:chExt cx="5354638" cy="1279525"/>
          </a:xfrm>
        </p:grpSpPr>
        <p:sp>
          <p:nvSpPr>
            <p:cNvPr id="8" name="Freeform 1">
              <a:extLst>
                <a:ext uri="{FF2B5EF4-FFF2-40B4-BE49-F238E27FC236}">
                  <a16:creationId xmlns:a16="http://schemas.microsoft.com/office/drawing/2014/main" id="{D01B407F-1CDB-7B43-A9EC-A84F7FDF18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2">
              <a:extLst>
                <a:ext uri="{FF2B5EF4-FFF2-40B4-BE49-F238E27FC236}">
                  <a16:creationId xmlns:a16="http://schemas.microsoft.com/office/drawing/2014/main" id="{32DCBBE5-501D-AC48-BDA0-99001A1A0F22}"/>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 name="Content Placeholder 2">
            <a:extLst>
              <a:ext uri="{FF2B5EF4-FFF2-40B4-BE49-F238E27FC236}">
                <a16:creationId xmlns:a16="http://schemas.microsoft.com/office/drawing/2014/main" id="{EAF1E5A0-D425-C347-B9BD-EB00F8D14F08}"/>
              </a:ext>
            </a:extLst>
          </p:cNvPr>
          <p:cNvSpPr>
            <a:spLocks noGrp="1"/>
          </p:cNvSpPr>
          <p:nvPr>
            <p:ph idx="1"/>
          </p:nvPr>
        </p:nvSpPr>
        <p:spPr>
          <a:xfrm>
            <a:off x="5143500" y="1825625"/>
            <a:ext cx="6210300" cy="4351338"/>
          </a:xfrm>
        </p:spPr>
        <p:txBody>
          <a:bodyPr/>
          <a:lstStyle/>
          <a:p>
            <a:pPr lvl="0"/>
            <a:r>
              <a:rPr lang="en-GB"/>
              <a:t>Click to edit Master text styles</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022622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image on 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6B041D-5AC7-8245-B5CA-DF51DA851CB9}"/>
              </a:ext>
            </a:extLst>
          </p:cNvPr>
          <p:cNvGrpSpPr/>
          <p:nvPr userDrawn="1"/>
        </p:nvGrpSpPr>
        <p:grpSpPr>
          <a:xfrm>
            <a:off x="10061333" y="6101613"/>
            <a:ext cx="1783531" cy="426186"/>
            <a:chOff x="676275" y="1096963"/>
            <a:chExt cx="5354638" cy="1279525"/>
          </a:xfrm>
        </p:grpSpPr>
        <p:sp>
          <p:nvSpPr>
            <p:cNvPr id="8" name="Freeform 1">
              <a:extLst>
                <a:ext uri="{FF2B5EF4-FFF2-40B4-BE49-F238E27FC236}">
                  <a16:creationId xmlns:a16="http://schemas.microsoft.com/office/drawing/2014/main" id="{D01B407F-1CDB-7B43-A9EC-A84F7FDF18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2">
              <a:extLst>
                <a:ext uri="{FF2B5EF4-FFF2-40B4-BE49-F238E27FC236}">
                  <a16:creationId xmlns:a16="http://schemas.microsoft.com/office/drawing/2014/main" id="{32DCBBE5-501D-AC48-BDA0-99001A1A0F22}"/>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584199" y="1825625"/>
            <a:ext cx="6282765" cy="4351338"/>
          </a:xfrm>
        </p:spPr>
        <p:txBody>
          <a:bodyPr/>
          <a:lstStyle/>
          <a:p>
            <a:pPr lvl="0"/>
            <a:r>
              <a:rPr lang="en-GB"/>
              <a:t>Click to edit Master text styles    </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sp>
        <p:nvSpPr>
          <p:cNvPr id="27" name="Freeform 26">
            <a:extLst>
              <a:ext uri="{FF2B5EF4-FFF2-40B4-BE49-F238E27FC236}">
                <a16:creationId xmlns:a16="http://schemas.microsoft.com/office/drawing/2014/main" id="{CC5FE7D6-0FBE-0E44-B05C-BE4982AF248C}"/>
              </a:ext>
            </a:extLst>
          </p:cNvPr>
          <p:cNvSpPr>
            <a:spLocks noGrp="1"/>
          </p:cNvSpPr>
          <p:nvPr>
            <p:ph type="pic" sz="quarter" idx="10"/>
          </p:nvPr>
        </p:nvSpPr>
        <p:spPr bwMode="auto">
          <a:xfrm>
            <a:off x="8004511" y="1361904"/>
            <a:ext cx="2868931" cy="3811464"/>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endParaRPr lang="en-US"/>
          </a:p>
        </p:txBody>
      </p:sp>
    </p:spTree>
    <p:extLst>
      <p:ext uri="{BB962C8B-B14F-4D97-AF65-F5344CB8AC3E}">
        <p14:creationId xmlns:p14="http://schemas.microsoft.com/office/powerpoint/2010/main" val="2329295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large image">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584200" y="1825625"/>
            <a:ext cx="6210300" cy="4351338"/>
          </a:xfrm>
        </p:spPr>
        <p:txBody>
          <a:bodyPr/>
          <a:lstStyle/>
          <a:p>
            <a:pPr lvl="0"/>
            <a:r>
              <a:rPr lang="en-GB"/>
              <a:t>Click to edit Master text styles    </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a:xfrm>
            <a:off x="584200" y="365125"/>
            <a:ext cx="6210300" cy="1325563"/>
          </a:xfrm>
        </p:spPr>
        <p:txBody>
          <a:bodyPr/>
          <a:lstStyle/>
          <a:p>
            <a:r>
              <a:rPr lang="en-GB"/>
              <a:t>Click to edit Master title</a:t>
            </a:r>
            <a:endParaRPr lang="en-US"/>
          </a:p>
        </p:txBody>
      </p:sp>
      <p:sp>
        <p:nvSpPr>
          <p:cNvPr id="16" name="Freeform 15">
            <a:extLst>
              <a:ext uri="{FF2B5EF4-FFF2-40B4-BE49-F238E27FC236}">
                <a16:creationId xmlns:a16="http://schemas.microsoft.com/office/drawing/2014/main" id="{030DD0B5-7F5A-6E41-9195-D528F18E2D78}"/>
              </a:ext>
            </a:extLst>
          </p:cNvPr>
          <p:cNvSpPr>
            <a:spLocks noGrp="1"/>
          </p:cNvSpPr>
          <p:nvPr>
            <p:ph type="pic" sz="quarter" idx="17"/>
          </p:nvPr>
        </p:nvSpPr>
        <p:spPr bwMode="auto">
          <a:xfrm>
            <a:off x="6721195" y="0"/>
            <a:ext cx="5470805" cy="6858000"/>
          </a:xfrm>
          <a:custGeom>
            <a:avLst/>
            <a:gdLst>
              <a:gd name="connsiteX0" fmla="*/ 2273191 w 5470805"/>
              <a:gd name="connsiteY0" fmla="*/ 0 h 6858000"/>
              <a:gd name="connsiteX1" fmla="*/ 3552358 w 5470805"/>
              <a:gd name="connsiteY1" fmla="*/ 0 h 6858000"/>
              <a:gd name="connsiteX2" fmla="*/ 5419407 w 5470805"/>
              <a:gd name="connsiteY2" fmla="*/ 0 h 6858000"/>
              <a:gd name="connsiteX3" fmla="*/ 5470805 w 5470805"/>
              <a:gd name="connsiteY3" fmla="*/ 0 h 6858000"/>
              <a:gd name="connsiteX4" fmla="*/ 5470805 w 5470805"/>
              <a:gd name="connsiteY4" fmla="*/ 14733 h 6858000"/>
              <a:gd name="connsiteX5" fmla="*/ 5470805 w 5470805"/>
              <a:gd name="connsiteY5" fmla="*/ 1846729 h 6858000"/>
              <a:gd name="connsiteX6" fmla="*/ 5470805 w 5470805"/>
              <a:gd name="connsiteY6" fmla="*/ 6858000 h 6858000"/>
              <a:gd name="connsiteX7" fmla="*/ 1166884 w 5470805"/>
              <a:gd name="connsiteY7" fmla="*/ 6858000 h 6858000"/>
              <a:gd name="connsiteX8" fmla="*/ 0 w 5470805"/>
              <a:gd name="connsiteY8" fmla="*/ 1181100 h 6858000"/>
              <a:gd name="connsiteX9" fmla="*/ 2067599 w 5470805"/>
              <a:gd name="connsiteY9" fmla="*/ 582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0805" h="6858000">
                <a:moveTo>
                  <a:pt x="2273191" y="0"/>
                </a:moveTo>
                <a:lnTo>
                  <a:pt x="3552358" y="0"/>
                </a:lnTo>
                <a:lnTo>
                  <a:pt x="5419407" y="0"/>
                </a:lnTo>
                <a:lnTo>
                  <a:pt x="5470805" y="0"/>
                </a:lnTo>
                <a:lnTo>
                  <a:pt x="5470805" y="14733"/>
                </a:lnTo>
                <a:lnTo>
                  <a:pt x="5470805" y="1846729"/>
                </a:lnTo>
                <a:lnTo>
                  <a:pt x="5470805" y="6858000"/>
                </a:lnTo>
                <a:lnTo>
                  <a:pt x="1166884" y="6858000"/>
                </a:lnTo>
                <a:lnTo>
                  <a:pt x="0" y="1181100"/>
                </a:lnTo>
                <a:cubicBezTo>
                  <a:pt x="565117" y="722336"/>
                  <a:pt x="1263460" y="313206"/>
                  <a:pt x="2067599" y="58280"/>
                </a:cubicBezTo>
                <a:close/>
              </a:path>
            </a:pathLst>
          </a:custGeom>
          <a:solidFill>
            <a:schemeClr val="bg1">
              <a:lumMod val="95000"/>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noAutofit/>
          </a:bodyPr>
          <a:lstStyle>
            <a:lvl1pPr marL="0" marR="0" indent="0" algn="l" defTabSz="914400" rtl="0" eaLnBrk="1" fontAlgn="base" latinLnBrk="0" hangingPunct="1">
              <a:lnSpc>
                <a:spcPct val="100000"/>
              </a:lnSpc>
              <a:spcBef>
                <a:spcPts val="1000"/>
              </a:spcBef>
              <a:spcAft>
                <a:spcPts val="300"/>
              </a:spcAft>
              <a:buClr>
                <a:srgbClr val="CC0000"/>
              </a:buClr>
              <a:buSzPct val="100000"/>
              <a:buFont typeface="Arial"/>
              <a:buNone/>
              <a:tabLst/>
              <a:defRPr>
                <a:highlight>
                  <a:srgbClr val="FFFF00"/>
                </a:highlight>
              </a:defRPr>
            </a:lvl1pPr>
          </a:lstStyle>
          <a:p>
            <a:pPr marL="0" marR="0" lvl="0" indent="0" algn="l" defTabSz="914400" rtl="0" eaLnBrk="1" fontAlgn="base" latinLnBrk="0" hangingPunct="1">
              <a:lnSpc>
                <a:spcPct val="100000"/>
              </a:lnSpc>
              <a:spcBef>
                <a:spcPts val="1000"/>
              </a:spcBef>
              <a:spcAft>
                <a:spcPts val="300"/>
              </a:spcAft>
              <a:buClr>
                <a:srgbClr val="CC0000"/>
              </a:buClr>
              <a:buSzPct val="100000"/>
              <a:buFont typeface="Arial"/>
              <a:buNone/>
              <a:tabLst/>
              <a:defRPr/>
            </a:pPr>
            <a:endParaRPr lang="en-US"/>
          </a:p>
        </p:txBody>
      </p:sp>
    </p:spTree>
    <p:extLst>
      <p:ext uri="{BB962C8B-B14F-4D97-AF65-F5344CB8AC3E}">
        <p14:creationId xmlns:p14="http://schemas.microsoft.com/office/powerpoint/2010/main" val="3749273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on lef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6B041D-5AC7-8245-B5CA-DF51DA851CB9}"/>
              </a:ext>
            </a:extLst>
          </p:cNvPr>
          <p:cNvGrpSpPr/>
          <p:nvPr userDrawn="1"/>
        </p:nvGrpSpPr>
        <p:grpSpPr>
          <a:xfrm>
            <a:off x="10061333" y="6101613"/>
            <a:ext cx="1783531" cy="426186"/>
            <a:chOff x="676275" y="1096963"/>
            <a:chExt cx="5354638" cy="1279525"/>
          </a:xfrm>
        </p:grpSpPr>
        <p:sp>
          <p:nvSpPr>
            <p:cNvPr id="8" name="Freeform 1">
              <a:extLst>
                <a:ext uri="{FF2B5EF4-FFF2-40B4-BE49-F238E27FC236}">
                  <a16:creationId xmlns:a16="http://schemas.microsoft.com/office/drawing/2014/main" id="{D01B407F-1CDB-7B43-A9EC-A84F7FDF18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2">
              <a:extLst>
                <a:ext uri="{FF2B5EF4-FFF2-40B4-BE49-F238E27FC236}">
                  <a16:creationId xmlns:a16="http://schemas.microsoft.com/office/drawing/2014/main" id="{32DCBBE5-501D-AC48-BDA0-99001A1A0F22}"/>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 name="Content Placeholder 2">
            <a:extLst>
              <a:ext uri="{FF2B5EF4-FFF2-40B4-BE49-F238E27FC236}">
                <a16:creationId xmlns:a16="http://schemas.microsoft.com/office/drawing/2014/main" id="{EAF1E5A0-D425-C347-B9BD-EB00F8D14F08}"/>
              </a:ext>
            </a:extLst>
          </p:cNvPr>
          <p:cNvSpPr>
            <a:spLocks noGrp="1"/>
          </p:cNvSpPr>
          <p:nvPr>
            <p:ph idx="1"/>
          </p:nvPr>
        </p:nvSpPr>
        <p:spPr>
          <a:xfrm>
            <a:off x="5143500" y="1825625"/>
            <a:ext cx="6210300" cy="4351338"/>
          </a:xfrm>
        </p:spPr>
        <p:txBody>
          <a:bodyPr/>
          <a:lstStyle/>
          <a:p>
            <a:pPr lvl="0"/>
            <a:r>
              <a:rPr lang="en-GB"/>
              <a:t>Click to edit Master text styles</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sp>
        <p:nvSpPr>
          <p:cNvPr id="12" name="Picture Placeholder 11">
            <a:extLst>
              <a:ext uri="{FF2B5EF4-FFF2-40B4-BE49-F238E27FC236}">
                <a16:creationId xmlns:a16="http://schemas.microsoft.com/office/drawing/2014/main" id="{C5F3B090-2211-5A4C-AC0F-8A940E3DA75D}"/>
              </a:ext>
            </a:extLst>
          </p:cNvPr>
          <p:cNvSpPr>
            <a:spLocks noGrp="1"/>
          </p:cNvSpPr>
          <p:nvPr>
            <p:ph type="pic" sz="quarter" idx="10"/>
          </p:nvPr>
        </p:nvSpPr>
        <p:spPr bwMode="auto">
          <a:xfrm>
            <a:off x="-6725" y="1844515"/>
            <a:ext cx="4733365" cy="5013483"/>
          </a:xfrm>
          <a:custGeom>
            <a:avLst/>
            <a:gdLst>
              <a:gd name="connsiteX0" fmla="*/ 0 w 4726641"/>
              <a:gd name="connsiteY0" fmla="*/ 0 h 4370294"/>
              <a:gd name="connsiteX1" fmla="*/ 4726641 w 4726641"/>
              <a:gd name="connsiteY1" fmla="*/ 0 h 4370294"/>
              <a:gd name="connsiteX2" fmla="*/ 4726641 w 4726641"/>
              <a:gd name="connsiteY2" fmla="*/ 4370294 h 4370294"/>
              <a:gd name="connsiteX3" fmla="*/ 0 w 4726641"/>
              <a:gd name="connsiteY3" fmla="*/ 4370294 h 4370294"/>
              <a:gd name="connsiteX4" fmla="*/ 0 w 4726641"/>
              <a:gd name="connsiteY4" fmla="*/ 0 h 4370294"/>
              <a:gd name="connsiteX0" fmla="*/ 0 w 4733365"/>
              <a:gd name="connsiteY0" fmla="*/ 0 h 4820771"/>
              <a:gd name="connsiteX1" fmla="*/ 4733365 w 4733365"/>
              <a:gd name="connsiteY1" fmla="*/ 450477 h 4820771"/>
              <a:gd name="connsiteX2" fmla="*/ 4733365 w 4733365"/>
              <a:gd name="connsiteY2" fmla="*/ 4820771 h 4820771"/>
              <a:gd name="connsiteX3" fmla="*/ 6724 w 4733365"/>
              <a:gd name="connsiteY3" fmla="*/ 4820771 h 4820771"/>
              <a:gd name="connsiteX4" fmla="*/ 0 w 4733365"/>
              <a:gd name="connsiteY4" fmla="*/ 0 h 4820771"/>
              <a:gd name="connsiteX0" fmla="*/ 0 w 4733365"/>
              <a:gd name="connsiteY0" fmla="*/ 149451 h 4970222"/>
              <a:gd name="connsiteX1" fmla="*/ 4733365 w 4733365"/>
              <a:gd name="connsiteY1" fmla="*/ 599928 h 4970222"/>
              <a:gd name="connsiteX2" fmla="*/ 4733365 w 4733365"/>
              <a:gd name="connsiteY2" fmla="*/ 4970222 h 4970222"/>
              <a:gd name="connsiteX3" fmla="*/ 6724 w 4733365"/>
              <a:gd name="connsiteY3" fmla="*/ 4970222 h 4970222"/>
              <a:gd name="connsiteX4" fmla="*/ 0 w 4733365"/>
              <a:gd name="connsiteY4" fmla="*/ 149451 h 4970222"/>
              <a:gd name="connsiteX0" fmla="*/ 0 w 4733365"/>
              <a:gd name="connsiteY0" fmla="*/ 198640 h 5019411"/>
              <a:gd name="connsiteX1" fmla="*/ 4733365 w 4733365"/>
              <a:gd name="connsiteY1" fmla="*/ 649117 h 5019411"/>
              <a:gd name="connsiteX2" fmla="*/ 4733365 w 4733365"/>
              <a:gd name="connsiteY2" fmla="*/ 5019411 h 5019411"/>
              <a:gd name="connsiteX3" fmla="*/ 6724 w 4733365"/>
              <a:gd name="connsiteY3" fmla="*/ 5019411 h 5019411"/>
              <a:gd name="connsiteX4" fmla="*/ 0 w 4733365"/>
              <a:gd name="connsiteY4" fmla="*/ 198640 h 5019411"/>
              <a:gd name="connsiteX0" fmla="*/ 0 w 4733365"/>
              <a:gd name="connsiteY0" fmla="*/ 192712 h 5013483"/>
              <a:gd name="connsiteX1" fmla="*/ 4733365 w 4733365"/>
              <a:gd name="connsiteY1" fmla="*/ 643189 h 5013483"/>
              <a:gd name="connsiteX2" fmla="*/ 4733365 w 4733365"/>
              <a:gd name="connsiteY2" fmla="*/ 5013483 h 5013483"/>
              <a:gd name="connsiteX3" fmla="*/ 6724 w 4733365"/>
              <a:gd name="connsiteY3" fmla="*/ 5013483 h 5013483"/>
              <a:gd name="connsiteX4" fmla="*/ 0 w 4733365"/>
              <a:gd name="connsiteY4" fmla="*/ 192712 h 5013483"/>
              <a:gd name="connsiteX0" fmla="*/ 0 w 4733365"/>
              <a:gd name="connsiteY0" fmla="*/ 192712 h 5013483"/>
              <a:gd name="connsiteX1" fmla="*/ 4733365 w 4733365"/>
              <a:gd name="connsiteY1" fmla="*/ 643189 h 5013483"/>
              <a:gd name="connsiteX2" fmla="*/ 4733365 w 4733365"/>
              <a:gd name="connsiteY2" fmla="*/ 5013483 h 5013483"/>
              <a:gd name="connsiteX3" fmla="*/ 6724 w 4733365"/>
              <a:gd name="connsiteY3" fmla="*/ 5013483 h 5013483"/>
              <a:gd name="connsiteX4" fmla="*/ 0 w 4733365"/>
              <a:gd name="connsiteY4" fmla="*/ 192712 h 5013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3365" h="5013483">
                <a:moveTo>
                  <a:pt x="0" y="192712"/>
                </a:moveTo>
                <a:cubicBezTo>
                  <a:pt x="2149288" y="-262247"/>
                  <a:pt x="4029636" y="170300"/>
                  <a:pt x="4733365" y="643189"/>
                </a:cubicBezTo>
                <a:lnTo>
                  <a:pt x="4733365" y="5013483"/>
                </a:lnTo>
                <a:lnTo>
                  <a:pt x="6724" y="5013483"/>
                </a:lnTo>
                <a:cubicBezTo>
                  <a:pt x="4483" y="3406559"/>
                  <a:pt x="2241" y="1799636"/>
                  <a:pt x="0" y="192712"/>
                </a:cubicBez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281967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grpSp>
        <p:nvGrpSpPr>
          <p:cNvPr id="23" name="Group 22">
            <a:extLst>
              <a:ext uri="{FF2B5EF4-FFF2-40B4-BE49-F238E27FC236}">
                <a16:creationId xmlns:a16="http://schemas.microsoft.com/office/drawing/2014/main" id="{0167F532-F835-E744-95EA-375B8B7A1F79}"/>
              </a:ext>
            </a:extLst>
          </p:cNvPr>
          <p:cNvGrpSpPr/>
          <p:nvPr userDrawn="1"/>
        </p:nvGrpSpPr>
        <p:grpSpPr>
          <a:xfrm>
            <a:off x="10061333" y="6101613"/>
            <a:ext cx="1783531" cy="426186"/>
            <a:chOff x="676275" y="1096963"/>
            <a:chExt cx="5354638" cy="1279525"/>
          </a:xfrm>
        </p:grpSpPr>
        <p:sp>
          <p:nvSpPr>
            <p:cNvPr id="24" name="Freeform 1">
              <a:extLst>
                <a:ext uri="{FF2B5EF4-FFF2-40B4-BE49-F238E27FC236}">
                  <a16:creationId xmlns:a16="http://schemas.microsoft.com/office/drawing/2014/main" id="{48ED5FFD-777C-2E48-9B6C-6B6812D6E627}"/>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
              <a:extLst>
                <a:ext uri="{FF2B5EF4-FFF2-40B4-BE49-F238E27FC236}">
                  <a16:creationId xmlns:a16="http://schemas.microsoft.com/office/drawing/2014/main" id="{B254F71A-3BB4-E14B-98B8-F2BAE0BF28C9}"/>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8" name="Text Placeholder 7">
            <a:extLst>
              <a:ext uri="{FF2B5EF4-FFF2-40B4-BE49-F238E27FC236}">
                <a16:creationId xmlns:a16="http://schemas.microsoft.com/office/drawing/2014/main" id="{85152927-0757-6443-A3BA-AB7A136C3F88}"/>
              </a:ext>
            </a:extLst>
          </p:cNvPr>
          <p:cNvSpPr>
            <a:spLocks noGrp="1"/>
          </p:cNvSpPr>
          <p:nvPr>
            <p:ph type="body" sz="quarter" idx="13" hasCustomPrompt="1"/>
          </p:nvPr>
        </p:nvSpPr>
        <p:spPr>
          <a:xfrm>
            <a:off x="394656"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28" name="Text Placeholder 7">
            <a:extLst>
              <a:ext uri="{FF2B5EF4-FFF2-40B4-BE49-F238E27FC236}">
                <a16:creationId xmlns:a16="http://schemas.microsoft.com/office/drawing/2014/main" id="{32113C95-47EB-844D-A98A-BB68168A9249}"/>
              </a:ext>
            </a:extLst>
          </p:cNvPr>
          <p:cNvSpPr>
            <a:spLocks noGrp="1"/>
          </p:cNvSpPr>
          <p:nvPr>
            <p:ph type="body" sz="quarter" idx="14" hasCustomPrompt="1"/>
          </p:nvPr>
        </p:nvSpPr>
        <p:spPr>
          <a:xfrm>
            <a:off x="3281292"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29" name="Text Placeholder 7">
            <a:extLst>
              <a:ext uri="{FF2B5EF4-FFF2-40B4-BE49-F238E27FC236}">
                <a16:creationId xmlns:a16="http://schemas.microsoft.com/office/drawing/2014/main" id="{F8707229-23A4-D644-9A58-E7D4AFBE254E}"/>
              </a:ext>
            </a:extLst>
          </p:cNvPr>
          <p:cNvSpPr>
            <a:spLocks noGrp="1"/>
          </p:cNvSpPr>
          <p:nvPr>
            <p:ph type="body" sz="quarter" idx="15" hasCustomPrompt="1"/>
          </p:nvPr>
        </p:nvSpPr>
        <p:spPr>
          <a:xfrm>
            <a:off x="6178154"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30" name="Text Placeholder 7">
            <a:extLst>
              <a:ext uri="{FF2B5EF4-FFF2-40B4-BE49-F238E27FC236}">
                <a16:creationId xmlns:a16="http://schemas.microsoft.com/office/drawing/2014/main" id="{FB70474B-3124-524D-A3D6-05F700E22EFF}"/>
              </a:ext>
            </a:extLst>
          </p:cNvPr>
          <p:cNvSpPr>
            <a:spLocks noGrp="1"/>
          </p:cNvSpPr>
          <p:nvPr>
            <p:ph type="body" sz="quarter" idx="16" hasCustomPrompt="1"/>
          </p:nvPr>
        </p:nvSpPr>
        <p:spPr>
          <a:xfrm>
            <a:off x="9069901"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Tree>
    <p:extLst>
      <p:ext uri="{BB962C8B-B14F-4D97-AF65-F5344CB8AC3E}">
        <p14:creationId xmlns:p14="http://schemas.microsoft.com/office/powerpoint/2010/main" val="1115231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584200" y="365125"/>
            <a:ext cx="10020300"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584200"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3225297586"/>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51" r:id="rId7"/>
    <p:sldLayoutId id="2147483749" r:id="rId8"/>
    <p:sldLayoutId id="2147483745" r:id="rId9"/>
    <p:sldLayoutId id="2147483753" r:id="rId10"/>
    <p:sldLayoutId id="2147483746" r:id="rId11"/>
    <p:sldLayoutId id="2147483747" r:id="rId12"/>
    <p:sldLayoutId id="2147483748" r:id="rId13"/>
    <p:sldLayoutId id="2147483752" r:id="rId14"/>
  </p:sldLayoutIdLst>
  <p:txStyles>
    <p:title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Roboto Regular"/>
          <a:ea typeface="+mn-ea"/>
          <a:cs typeface="Roboto Regular"/>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Roboto Regular"/>
          <a:ea typeface="+mn-ea"/>
          <a:cs typeface="Roboto Regular"/>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Roboto Regular"/>
          <a:ea typeface="+mn-ea"/>
          <a:cs typeface="Roboto Regular"/>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jpeg"/><Relationship Id="rId5" Type="http://schemas.openxmlformats.org/officeDocument/2006/relationships/image" Target="../media/image14.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85F4-E66B-A17E-B539-249B7941D341}"/>
              </a:ext>
            </a:extLst>
          </p:cNvPr>
          <p:cNvSpPr>
            <a:spLocks noGrp="1"/>
          </p:cNvSpPr>
          <p:nvPr>
            <p:ph type="ctrTitle"/>
          </p:nvPr>
        </p:nvSpPr>
        <p:spPr/>
        <p:txBody>
          <a:bodyPr>
            <a:normAutofit fontScale="90000"/>
          </a:bodyPr>
          <a:lstStyle/>
          <a:p>
            <a:r>
              <a:rPr lang="en-GB" dirty="0"/>
              <a:t>Managing the Challenge of Monitoring Growing, Multi-platform Database Estates</a:t>
            </a:r>
          </a:p>
        </p:txBody>
      </p:sp>
      <p:sp>
        <p:nvSpPr>
          <p:cNvPr id="3" name="Subtitle 2">
            <a:extLst>
              <a:ext uri="{FF2B5EF4-FFF2-40B4-BE49-F238E27FC236}">
                <a16:creationId xmlns:a16="http://schemas.microsoft.com/office/drawing/2014/main" id="{0438AAEA-1E22-88D8-DF64-CAD54F2B369A}"/>
              </a:ext>
            </a:extLst>
          </p:cNvPr>
          <p:cNvSpPr>
            <a:spLocks noGrp="1"/>
          </p:cNvSpPr>
          <p:nvPr>
            <p:ph type="subTitle" idx="1"/>
          </p:nvPr>
        </p:nvSpPr>
        <p:spPr/>
        <p:txBody>
          <a:bodyPr/>
          <a:lstStyle/>
          <a:p>
            <a:r>
              <a:rPr lang="en-GB" dirty="0"/>
              <a:t>Grant Fritchey &amp; Laura Copeland</a:t>
            </a:r>
          </a:p>
          <a:p>
            <a:endParaRPr lang="en-GB" dirty="0"/>
          </a:p>
        </p:txBody>
      </p:sp>
    </p:spTree>
    <p:extLst>
      <p:ext uri="{BB962C8B-B14F-4D97-AF65-F5344CB8AC3E}">
        <p14:creationId xmlns:p14="http://schemas.microsoft.com/office/powerpoint/2010/main" val="4160168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group of birds flying over water&#10;&#10;Description automatically generated">
            <a:extLst>
              <a:ext uri="{FF2B5EF4-FFF2-40B4-BE49-F238E27FC236}">
                <a16:creationId xmlns:a16="http://schemas.microsoft.com/office/drawing/2014/main" id="{4C50E7D7-C3F1-851E-C3DF-FE4E32DA0DF6}"/>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 r="11160" b="40747"/>
          <a:stretch/>
        </p:blipFill>
        <p:spPr>
          <a:xfrm>
            <a:off x="780261" y="3500442"/>
            <a:ext cx="1982791" cy="1982792"/>
          </a:xfrm>
        </p:spPr>
      </p:pic>
      <p:sp>
        <p:nvSpPr>
          <p:cNvPr id="3" name="Title 2">
            <a:extLst>
              <a:ext uri="{FF2B5EF4-FFF2-40B4-BE49-F238E27FC236}">
                <a16:creationId xmlns:a16="http://schemas.microsoft.com/office/drawing/2014/main" id="{A44118E5-2AB1-965D-F031-207177A66569}"/>
              </a:ext>
            </a:extLst>
          </p:cNvPr>
          <p:cNvSpPr>
            <a:spLocks noGrp="1"/>
          </p:cNvSpPr>
          <p:nvPr>
            <p:ph type="title"/>
          </p:nvPr>
        </p:nvSpPr>
        <p:spPr/>
        <p:txBody>
          <a:bodyPr/>
          <a:lstStyle/>
          <a:p>
            <a:r>
              <a:rPr lang="en-GB"/>
              <a:t>Which tools do you use that you wish supported multiple platforms?</a:t>
            </a:r>
          </a:p>
        </p:txBody>
      </p:sp>
      <p:pic>
        <p:nvPicPr>
          <p:cNvPr id="18" name="Content Placeholder 17">
            <a:extLst>
              <a:ext uri="{FF2B5EF4-FFF2-40B4-BE49-F238E27FC236}">
                <a16:creationId xmlns:a16="http://schemas.microsoft.com/office/drawing/2014/main" id="{A613745C-C4E4-6AA8-F939-F7421FE3E5E0}"/>
              </a:ext>
            </a:extLst>
          </p:cNvPr>
          <p:cNvPicPr>
            <a:picLocks noGrp="1" noChangeAspect="1"/>
          </p:cNvPicPr>
          <p:nvPr>
            <p:ph idx="10"/>
          </p:nvPr>
        </p:nvPicPr>
        <p:blipFill rotWithShape="1">
          <a:blip r:embed="rId4" cstate="print">
            <a:extLst>
              <a:ext uri="{28A0092B-C50C-407E-A947-70E740481C1C}">
                <a14:useLocalDpi xmlns:a14="http://schemas.microsoft.com/office/drawing/2010/main" val="0"/>
              </a:ext>
            </a:extLst>
          </a:blip>
          <a:srcRect l="13244" r="4394"/>
          <a:stretch/>
        </p:blipFill>
        <p:spPr>
          <a:xfrm>
            <a:off x="9655530" y="3500442"/>
            <a:ext cx="1982791" cy="1982792"/>
          </a:xfrm>
        </p:spPr>
      </p:pic>
      <p:pic>
        <p:nvPicPr>
          <p:cNvPr id="14" name="Content Placeholder 13" descr="A windmill on a wooden structure&#10;&#10;Description automatically generated">
            <a:extLst>
              <a:ext uri="{FF2B5EF4-FFF2-40B4-BE49-F238E27FC236}">
                <a16:creationId xmlns:a16="http://schemas.microsoft.com/office/drawing/2014/main" id="{B655E1CC-41C5-D78F-3551-7EFB3C1002B2}"/>
              </a:ext>
            </a:extLst>
          </p:cNvPr>
          <p:cNvPicPr>
            <a:picLocks noGrp="1" noChangeAspect="1"/>
          </p:cNvPicPr>
          <p:nvPr>
            <p:ph idx="12"/>
          </p:nvPr>
        </p:nvPicPr>
        <p:blipFill rotWithShape="1">
          <a:blip r:embed="rId5" cstate="print">
            <a:extLst>
              <a:ext uri="{28A0092B-C50C-407E-A947-70E740481C1C}">
                <a14:useLocalDpi xmlns:a14="http://schemas.microsoft.com/office/drawing/2010/main" val="0"/>
              </a:ext>
            </a:extLst>
          </a:blip>
          <a:srcRect t="8667" b="16332"/>
          <a:stretch/>
        </p:blipFill>
        <p:spPr>
          <a:xfrm>
            <a:off x="3872037" y="3500442"/>
            <a:ext cx="1982791" cy="1982792"/>
          </a:xfrm>
        </p:spPr>
      </p:pic>
      <p:sp>
        <p:nvSpPr>
          <p:cNvPr id="7" name="Text Placeholder 6">
            <a:extLst>
              <a:ext uri="{FF2B5EF4-FFF2-40B4-BE49-F238E27FC236}">
                <a16:creationId xmlns:a16="http://schemas.microsoft.com/office/drawing/2014/main" id="{51803B0E-FE61-D26C-5F2F-230FCF474C4E}"/>
              </a:ext>
            </a:extLst>
          </p:cNvPr>
          <p:cNvSpPr>
            <a:spLocks noGrp="1"/>
          </p:cNvSpPr>
          <p:nvPr>
            <p:ph type="body" sz="quarter" idx="13"/>
          </p:nvPr>
        </p:nvSpPr>
        <p:spPr>
          <a:xfrm>
            <a:off x="384175" y="2618137"/>
            <a:ext cx="2774963" cy="810863"/>
          </a:xfrm>
        </p:spPr>
        <p:txBody>
          <a:bodyPr>
            <a:normAutofit fontScale="92500" lnSpcReduction="10000"/>
          </a:bodyPr>
          <a:lstStyle/>
          <a:p>
            <a:r>
              <a:rPr lang="en-GB"/>
              <a:t>DB migration &amp; integration</a:t>
            </a:r>
          </a:p>
        </p:txBody>
      </p:sp>
      <p:sp>
        <p:nvSpPr>
          <p:cNvPr id="8" name="Text Placeholder 7">
            <a:extLst>
              <a:ext uri="{FF2B5EF4-FFF2-40B4-BE49-F238E27FC236}">
                <a16:creationId xmlns:a16="http://schemas.microsoft.com/office/drawing/2014/main" id="{F25F52CA-EEFA-E230-B447-E786911FA43F}"/>
              </a:ext>
            </a:extLst>
          </p:cNvPr>
          <p:cNvSpPr>
            <a:spLocks noGrp="1"/>
          </p:cNvSpPr>
          <p:nvPr>
            <p:ph type="body" sz="quarter" idx="14"/>
          </p:nvPr>
        </p:nvSpPr>
        <p:spPr>
          <a:xfrm>
            <a:off x="3470836" y="2618137"/>
            <a:ext cx="2774963" cy="810863"/>
          </a:xfrm>
        </p:spPr>
        <p:txBody>
          <a:bodyPr>
            <a:normAutofit fontScale="92500" lnSpcReduction="10000"/>
          </a:bodyPr>
          <a:lstStyle/>
          <a:p>
            <a:r>
              <a:rPr lang="en-GB"/>
              <a:t>DB automation &amp; management</a:t>
            </a:r>
          </a:p>
        </p:txBody>
      </p:sp>
      <p:sp>
        <p:nvSpPr>
          <p:cNvPr id="9" name="Text Placeholder 8">
            <a:extLst>
              <a:ext uri="{FF2B5EF4-FFF2-40B4-BE49-F238E27FC236}">
                <a16:creationId xmlns:a16="http://schemas.microsoft.com/office/drawing/2014/main" id="{07C87760-2B6A-8635-4BF0-43BE441341A2}"/>
              </a:ext>
            </a:extLst>
          </p:cNvPr>
          <p:cNvSpPr>
            <a:spLocks noGrp="1"/>
          </p:cNvSpPr>
          <p:nvPr>
            <p:ph type="body" sz="quarter" idx="15"/>
          </p:nvPr>
        </p:nvSpPr>
        <p:spPr>
          <a:xfrm>
            <a:off x="6367698" y="2618137"/>
            <a:ext cx="2774963" cy="810863"/>
          </a:xfrm>
        </p:spPr>
        <p:txBody>
          <a:bodyPr>
            <a:normAutofit fontScale="92500" lnSpcReduction="10000"/>
          </a:bodyPr>
          <a:lstStyle/>
          <a:p>
            <a:r>
              <a:rPr lang="en-GB"/>
              <a:t>DB Monitoring &amp; performance</a:t>
            </a:r>
          </a:p>
        </p:txBody>
      </p:sp>
      <p:sp>
        <p:nvSpPr>
          <p:cNvPr id="10" name="Text Placeholder 9">
            <a:extLst>
              <a:ext uri="{FF2B5EF4-FFF2-40B4-BE49-F238E27FC236}">
                <a16:creationId xmlns:a16="http://schemas.microsoft.com/office/drawing/2014/main" id="{27E837A9-6BC3-C6CA-494E-0E5F1DCB7C29}"/>
              </a:ext>
            </a:extLst>
          </p:cNvPr>
          <p:cNvSpPr>
            <a:spLocks noGrp="1"/>
          </p:cNvSpPr>
          <p:nvPr>
            <p:ph type="body" sz="quarter" idx="16"/>
          </p:nvPr>
        </p:nvSpPr>
        <p:spPr>
          <a:xfrm>
            <a:off x="9259445" y="2618137"/>
            <a:ext cx="2774963" cy="810863"/>
          </a:xfrm>
        </p:spPr>
        <p:txBody>
          <a:bodyPr>
            <a:normAutofit fontScale="85000" lnSpcReduction="10000"/>
          </a:bodyPr>
          <a:lstStyle/>
          <a:p>
            <a:r>
              <a:rPr lang="en-GB"/>
              <a:t>Query optimization solutions</a:t>
            </a:r>
          </a:p>
        </p:txBody>
      </p:sp>
      <p:pic>
        <p:nvPicPr>
          <p:cNvPr id="23" name="Picture 22" descr="A glass ball on a rock&#10;&#10;Description automatically generated">
            <a:extLst>
              <a:ext uri="{FF2B5EF4-FFF2-40B4-BE49-F238E27FC236}">
                <a16:creationId xmlns:a16="http://schemas.microsoft.com/office/drawing/2014/main" id="{16C21F3B-3E9A-5DBA-141A-BCAAE67AE67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6389" t="30000" r="38334" b="17083"/>
          <a:stretch/>
        </p:blipFill>
        <p:spPr>
          <a:xfrm>
            <a:off x="6775137" y="3500442"/>
            <a:ext cx="1982792" cy="1982792"/>
          </a:xfrm>
          <a:prstGeom prst="rect">
            <a:avLst/>
          </a:prstGeom>
        </p:spPr>
      </p:pic>
    </p:spTree>
    <p:extLst>
      <p:ext uri="{BB962C8B-B14F-4D97-AF65-F5344CB8AC3E}">
        <p14:creationId xmlns:p14="http://schemas.microsoft.com/office/powerpoint/2010/main" val="268003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500"/>
                                  </p:stCondLst>
                                  <p:childTnLst>
                                    <p:set>
                                      <p:cBhvr>
                                        <p:cTn id="17" dur="1" fill="hold">
                                          <p:stCondLst>
                                            <p:cond delay="0"/>
                                          </p:stCondLst>
                                        </p:cTn>
                                        <p:tgtEl>
                                          <p:spTgt spid="9">
                                            <p:txEl>
                                              <p:pRg st="0" end="0"/>
                                            </p:txEl>
                                          </p:spTgt>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grpId="0" nodeType="afterEffect">
                                  <p:stCondLst>
                                    <p:cond delay="500"/>
                                  </p:stCondLst>
                                  <p:childTnLst>
                                    <p:set>
                                      <p:cBhvr>
                                        <p:cTn id="23" dur="1" fill="hold">
                                          <p:stCondLst>
                                            <p:cond delay="0"/>
                                          </p:stCondLst>
                                        </p:cTn>
                                        <p:tgtEl>
                                          <p:spTgt spid="10">
                                            <p:txEl>
                                              <p:pRg st="0" end="0"/>
                                            </p:txEl>
                                          </p:spTgt>
                                        </p:tgtEl>
                                        <p:attrNameLst>
                                          <p:attrName>style.visibility</p:attrName>
                                        </p:attrNameLst>
                                      </p:cBhvr>
                                      <p:to>
                                        <p:strVal val="visible"/>
                                      </p:to>
                                    </p:set>
                                  </p:childTnLst>
                                </p:cTn>
                              </p:par>
                            </p:childTnLst>
                          </p:cTn>
                        </p:par>
                        <p:par>
                          <p:cTn id="24" fill="hold">
                            <p:stCondLst>
                              <p:cond delay="1500"/>
                            </p:stCondLst>
                            <p:childTnLst>
                              <p:par>
                                <p:cTn id="25" presetID="1"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group of birds flying over water&#10;&#10;Description automatically generated">
            <a:extLst>
              <a:ext uri="{FF2B5EF4-FFF2-40B4-BE49-F238E27FC236}">
                <a16:creationId xmlns:a16="http://schemas.microsoft.com/office/drawing/2014/main" id="{4C50E7D7-C3F1-851E-C3DF-FE4E32DA0DF6}"/>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 r="11160" b="40747"/>
          <a:stretch/>
        </p:blipFill>
        <p:spPr>
          <a:xfrm>
            <a:off x="780261" y="3500442"/>
            <a:ext cx="1982791" cy="1982792"/>
          </a:xfrm>
        </p:spPr>
      </p:pic>
      <p:sp>
        <p:nvSpPr>
          <p:cNvPr id="3" name="Title 2">
            <a:extLst>
              <a:ext uri="{FF2B5EF4-FFF2-40B4-BE49-F238E27FC236}">
                <a16:creationId xmlns:a16="http://schemas.microsoft.com/office/drawing/2014/main" id="{A44118E5-2AB1-965D-F031-207177A66569}"/>
              </a:ext>
            </a:extLst>
          </p:cNvPr>
          <p:cNvSpPr>
            <a:spLocks noGrp="1"/>
          </p:cNvSpPr>
          <p:nvPr>
            <p:ph type="title"/>
          </p:nvPr>
        </p:nvSpPr>
        <p:spPr/>
        <p:txBody>
          <a:bodyPr/>
          <a:lstStyle/>
          <a:p>
            <a:r>
              <a:rPr lang="en-GB"/>
              <a:t>Which tools do you use that you wish supported multiple platforms?</a:t>
            </a:r>
          </a:p>
        </p:txBody>
      </p:sp>
      <p:pic>
        <p:nvPicPr>
          <p:cNvPr id="14" name="Content Placeholder 13" descr="A windmill on a wooden structure&#10;&#10;Description automatically generated">
            <a:extLst>
              <a:ext uri="{FF2B5EF4-FFF2-40B4-BE49-F238E27FC236}">
                <a16:creationId xmlns:a16="http://schemas.microsoft.com/office/drawing/2014/main" id="{B655E1CC-41C5-D78F-3551-7EFB3C1002B2}"/>
              </a:ext>
            </a:extLst>
          </p:cNvPr>
          <p:cNvPicPr>
            <a:picLocks noGrp="1" noChangeAspect="1"/>
          </p:cNvPicPr>
          <p:nvPr>
            <p:ph idx="12"/>
          </p:nvPr>
        </p:nvPicPr>
        <p:blipFill rotWithShape="1">
          <a:blip r:embed="rId4" cstate="print">
            <a:extLst>
              <a:ext uri="{28A0092B-C50C-407E-A947-70E740481C1C}">
                <a14:useLocalDpi xmlns:a14="http://schemas.microsoft.com/office/drawing/2010/main" val="0"/>
              </a:ext>
            </a:extLst>
          </a:blip>
          <a:srcRect t="8667" b="16332"/>
          <a:stretch/>
        </p:blipFill>
        <p:spPr>
          <a:xfrm>
            <a:off x="3872037" y="3500442"/>
            <a:ext cx="1982791" cy="1982792"/>
          </a:xfrm>
        </p:spPr>
      </p:pic>
      <p:sp>
        <p:nvSpPr>
          <p:cNvPr id="7" name="Text Placeholder 6">
            <a:extLst>
              <a:ext uri="{FF2B5EF4-FFF2-40B4-BE49-F238E27FC236}">
                <a16:creationId xmlns:a16="http://schemas.microsoft.com/office/drawing/2014/main" id="{51803B0E-FE61-D26C-5F2F-230FCF474C4E}"/>
              </a:ext>
            </a:extLst>
          </p:cNvPr>
          <p:cNvSpPr>
            <a:spLocks noGrp="1"/>
          </p:cNvSpPr>
          <p:nvPr>
            <p:ph type="body" sz="quarter" idx="13"/>
          </p:nvPr>
        </p:nvSpPr>
        <p:spPr>
          <a:xfrm>
            <a:off x="384175" y="2618137"/>
            <a:ext cx="2774963" cy="810863"/>
          </a:xfrm>
        </p:spPr>
        <p:txBody>
          <a:bodyPr>
            <a:normAutofit fontScale="92500" lnSpcReduction="10000"/>
          </a:bodyPr>
          <a:lstStyle/>
          <a:p>
            <a:r>
              <a:rPr lang="en-GB"/>
              <a:t>DB migration &amp; integration</a:t>
            </a:r>
          </a:p>
        </p:txBody>
      </p:sp>
      <p:sp>
        <p:nvSpPr>
          <p:cNvPr id="8" name="Text Placeholder 7">
            <a:extLst>
              <a:ext uri="{FF2B5EF4-FFF2-40B4-BE49-F238E27FC236}">
                <a16:creationId xmlns:a16="http://schemas.microsoft.com/office/drawing/2014/main" id="{F25F52CA-EEFA-E230-B447-E786911FA43F}"/>
              </a:ext>
            </a:extLst>
          </p:cNvPr>
          <p:cNvSpPr>
            <a:spLocks noGrp="1"/>
          </p:cNvSpPr>
          <p:nvPr>
            <p:ph type="body" sz="quarter" idx="14"/>
          </p:nvPr>
        </p:nvSpPr>
        <p:spPr>
          <a:xfrm>
            <a:off x="3470836" y="2618137"/>
            <a:ext cx="2774963" cy="810863"/>
          </a:xfrm>
        </p:spPr>
        <p:txBody>
          <a:bodyPr>
            <a:normAutofit fontScale="92500" lnSpcReduction="10000"/>
          </a:bodyPr>
          <a:lstStyle/>
          <a:p>
            <a:r>
              <a:rPr lang="en-GB"/>
              <a:t>DB automation &amp; management</a:t>
            </a:r>
          </a:p>
        </p:txBody>
      </p:sp>
      <p:sp>
        <p:nvSpPr>
          <p:cNvPr id="9" name="Text Placeholder 8">
            <a:extLst>
              <a:ext uri="{FF2B5EF4-FFF2-40B4-BE49-F238E27FC236}">
                <a16:creationId xmlns:a16="http://schemas.microsoft.com/office/drawing/2014/main" id="{07C87760-2B6A-8635-4BF0-43BE441341A2}"/>
              </a:ext>
            </a:extLst>
          </p:cNvPr>
          <p:cNvSpPr>
            <a:spLocks noGrp="1"/>
          </p:cNvSpPr>
          <p:nvPr>
            <p:ph type="body" sz="quarter" idx="15"/>
          </p:nvPr>
        </p:nvSpPr>
        <p:spPr>
          <a:xfrm>
            <a:off x="6367698" y="2618137"/>
            <a:ext cx="2774963" cy="810863"/>
          </a:xfrm>
        </p:spPr>
        <p:txBody>
          <a:bodyPr>
            <a:normAutofit fontScale="92500" lnSpcReduction="10000"/>
          </a:bodyPr>
          <a:lstStyle/>
          <a:p>
            <a:r>
              <a:rPr lang="en-GB"/>
              <a:t>DB Monitoring &amp; performance</a:t>
            </a:r>
          </a:p>
        </p:txBody>
      </p:sp>
      <p:sp>
        <p:nvSpPr>
          <p:cNvPr id="10" name="Text Placeholder 9">
            <a:extLst>
              <a:ext uri="{FF2B5EF4-FFF2-40B4-BE49-F238E27FC236}">
                <a16:creationId xmlns:a16="http://schemas.microsoft.com/office/drawing/2014/main" id="{27E837A9-6BC3-C6CA-494E-0E5F1DCB7C29}"/>
              </a:ext>
            </a:extLst>
          </p:cNvPr>
          <p:cNvSpPr>
            <a:spLocks noGrp="1"/>
          </p:cNvSpPr>
          <p:nvPr>
            <p:ph type="body" sz="quarter" idx="16"/>
          </p:nvPr>
        </p:nvSpPr>
        <p:spPr>
          <a:xfrm>
            <a:off x="9259445" y="2618137"/>
            <a:ext cx="2774963" cy="810863"/>
          </a:xfrm>
        </p:spPr>
        <p:txBody>
          <a:bodyPr>
            <a:normAutofit fontScale="85000" lnSpcReduction="10000"/>
          </a:bodyPr>
          <a:lstStyle/>
          <a:p>
            <a:r>
              <a:rPr lang="en-GB"/>
              <a:t>Query optimization solutions</a:t>
            </a:r>
          </a:p>
        </p:txBody>
      </p:sp>
      <p:pic>
        <p:nvPicPr>
          <p:cNvPr id="23" name="Picture 22" descr="A glass ball on a rock&#10;&#10;Description automatically generated">
            <a:extLst>
              <a:ext uri="{FF2B5EF4-FFF2-40B4-BE49-F238E27FC236}">
                <a16:creationId xmlns:a16="http://schemas.microsoft.com/office/drawing/2014/main" id="{16C21F3B-3E9A-5DBA-141A-BCAAE67AE67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6389" t="30000" r="38334" b="17083"/>
          <a:stretch/>
        </p:blipFill>
        <p:spPr>
          <a:xfrm>
            <a:off x="6775137" y="3500442"/>
            <a:ext cx="1982792" cy="1982792"/>
          </a:xfrm>
          <a:prstGeom prst="rect">
            <a:avLst/>
          </a:prstGeom>
        </p:spPr>
      </p:pic>
      <p:pic>
        <p:nvPicPr>
          <p:cNvPr id="5" name="Content Placeholder 17">
            <a:extLst>
              <a:ext uri="{FF2B5EF4-FFF2-40B4-BE49-F238E27FC236}">
                <a16:creationId xmlns:a16="http://schemas.microsoft.com/office/drawing/2014/main" id="{F33E0D47-71BD-758A-1EB2-F578F1AD95B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244" r="4394"/>
          <a:stretch/>
        </p:blipFill>
        <p:spPr bwMode="auto">
          <a:xfrm>
            <a:off x="9655530" y="3500442"/>
            <a:ext cx="1982791" cy="19827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118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26" presetClass="emph" presetSubtype="0" fill="hold" nodeType="withEffect">
                                  <p:stCondLst>
                                    <p:cond delay="500"/>
                                  </p:stCondLst>
                                  <p:childTnLst>
                                    <p:animEffect transition="out" filter="fade">
                                      <p:cBhvr>
                                        <p:cTn id="14" dur="500" tmFilter="0, 0; .2, .5; .8, .5; 1, 0"/>
                                        <p:tgtEl>
                                          <p:spTgt spid="5"/>
                                        </p:tgtEl>
                                      </p:cBhvr>
                                    </p:animEffect>
                                    <p:animScale>
                                      <p:cBhvr>
                                        <p:cTn id="15" dur="250" autoRev="1" fill="hold"/>
                                        <p:tgtEl>
                                          <p:spTgt spid="5"/>
                                        </p:tgtEl>
                                      </p:cBhvr>
                                      <p:by x="105000" y="105000"/>
                                    </p:animScale>
                                  </p:childTnLst>
                                </p:cTn>
                              </p:par>
                              <p:par>
                                <p:cTn id="16" presetID="26" presetClass="emph" presetSubtype="0" fill="hold" grpId="0" nodeType="withEffect">
                                  <p:stCondLst>
                                    <p:cond delay="500"/>
                                  </p:stCondLst>
                                  <p:childTnLst>
                                    <p:animEffect transition="out" filter="fade">
                                      <p:cBhvr>
                                        <p:cTn id="17" dur="500" tmFilter="0, 0; .2, .5; .8, .5; 1, 0"/>
                                        <p:tgtEl>
                                          <p:spTgt spid="9">
                                            <p:txEl>
                                              <p:pRg st="0" end="0"/>
                                            </p:txEl>
                                          </p:spTgt>
                                        </p:tgtEl>
                                      </p:cBhvr>
                                    </p:animEffect>
                                    <p:animScale>
                                      <p:cBhvr>
                                        <p:cTn id="18" dur="250" autoRev="1" fill="hold"/>
                                        <p:tgtEl>
                                          <p:spTgt spid="9">
                                            <p:txEl>
                                              <p:pRg st="0" end="0"/>
                                            </p:txEl>
                                          </p:spTgt>
                                        </p:tgtEl>
                                      </p:cBhvr>
                                      <p:by x="105000" y="105000"/>
                                    </p:animScale>
                                  </p:childTnLst>
                                </p:cTn>
                              </p:par>
                              <p:par>
                                <p:cTn id="19" presetID="26" presetClass="emph" presetSubtype="0" fill="hold" nodeType="withEffect">
                                  <p:stCondLst>
                                    <p:cond delay="500"/>
                                  </p:stCondLst>
                                  <p:childTnLst>
                                    <p:animEffect transition="out" filter="fade">
                                      <p:cBhvr>
                                        <p:cTn id="20" dur="500" tmFilter="0, 0; .2, .5; .8, .5; 1, 0"/>
                                        <p:tgtEl>
                                          <p:spTgt spid="23"/>
                                        </p:tgtEl>
                                      </p:cBhvr>
                                    </p:animEffect>
                                    <p:animScale>
                                      <p:cBhvr>
                                        <p:cTn id="21" dur="250" autoRev="1" fill="hold"/>
                                        <p:tgtEl>
                                          <p:spTgt spid="23"/>
                                        </p:tgtEl>
                                      </p:cBhvr>
                                      <p:by x="105000" y="105000"/>
                                    </p:animScale>
                                  </p:childTnLst>
                                </p:cTn>
                              </p:par>
                              <p:par>
                                <p:cTn id="22" presetID="26" presetClass="emph" presetSubtype="0" fill="hold" grpId="0" nodeType="withEffect">
                                  <p:stCondLst>
                                    <p:cond delay="500"/>
                                  </p:stCondLst>
                                  <p:childTnLst>
                                    <p:animEffect transition="out" filter="fade">
                                      <p:cBhvr>
                                        <p:cTn id="23" dur="500" tmFilter="0, 0; .2, .5; .8, .5; 1, 0"/>
                                        <p:tgtEl>
                                          <p:spTgt spid="10">
                                            <p:txEl>
                                              <p:pRg st="0" end="0"/>
                                            </p:txEl>
                                          </p:spTgt>
                                        </p:tgtEl>
                                      </p:cBhvr>
                                    </p:animEffect>
                                    <p:animScale>
                                      <p:cBhvr>
                                        <p:cTn id="24" dur="250" autoRev="1" fill="hold"/>
                                        <p:tgtEl>
                                          <p:spTgt spid="10">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118E5-2AB1-965D-F031-207177A66569}"/>
              </a:ext>
            </a:extLst>
          </p:cNvPr>
          <p:cNvSpPr>
            <a:spLocks noGrp="1"/>
          </p:cNvSpPr>
          <p:nvPr>
            <p:ph type="title"/>
          </p:nvPr>
        </p:nvSpPr>
        <p:spPr/>
        <p:txBody>
          <a:bodyPr/>
          <a:lstStyle/>
          <a:p>
            <a:r>
              <a:rPr lang="en-GB" dirty="0"/>
              <a:t>What are our options when it comes to monitoring?</a:t>
            </a:r>
          </a:p>
        </p:txBody>
      </p:sp>
      <p:sp>
        <p:nvSpPr>
          <p:cNvPr id="7" name="Text Placeholder 6">
            <a:extLst>
              <a:ext uri="{FF2B5EF4-FFF2-40B4-BE49-F238E27FC236}">
                <a16:creationId xmlns:a16="http://schemas.microsoft.com/office/drawing/2014/main" id="{51803B0E-FE61-D26C-5F2F-230FCF474C4E}"/>
              </a:ext>
            </a:extLst>
          </p:cNvPr>
          <p:cNvSpPr>
            <a:spLocks noGrp="1"/>
          </p:cNvSpPr>
          <p:nvPr>
            <p:ph type="body" sz="quarter" idx="13"/>
          </p:nvPr>
        </p:nvSpPr>
        <p:spPr>
          <a:xfrm>
            <a:off x="584200" y="2184244"/>
            <a:ext cx="2774963" cy="810863"/>
          </a:xfrm>
        </p:spPr>
        <p:txBody>
          <a:bodyPr>
            <a:normAutofit/>
          </a:bodyPr>
          <a:lstStyle/>
          <a:p>
            <a:r>
              <a:rPr lang="en-GB" dirty="0"/>
              <a:t>Home Grown</a:t>
            </a:r>
          </a:p>
        </p:txBody>
      </p:sp>
      <p:sp>
        <p:nvSpPr>
          <p:cNvPr id="8" name="Text Placeholder 7">
            <a:extLst>
              <a:ext uri="{FF2B5EF4-FFF2-40B4-BE49-F238E27FC236}">
                <a16:creationId xmlns:a16="http://schemas.microsoft.com/office/drawing/2014/main" id="{F25F52CA-EEFA-E230-B447-E786911FA43F}"/>
              </a:ext>
            </a:extLst>
          </p:cNvPr>
          <p:cNvSpPr>
            <a:spLocks noGrp="1"/>
          </p:cNvSpPr>
          <p:nvPr>
            <p:ph type="body" sz="quarter" idx="14"/>
          </p:nvPr>
        </p:nvSpPr>
        <p:spPr>
          <a:xfrm>
            <a:off x="4511037" y="2184244"/>
            <a:ext cx="3036392" cy="810863"/>
          </a:xfrm>
        </p:spPr>
        <p:txBody>
          <a:bodyPr>
            <a:normAutofit/>
          </a:bodyPr>
          <a:lstStyle/>
          <a:p>
            <a:r>
              <a:rPr lang="en-GB" dirty="0"/>
              <a:t>Native monitoring</a:t>
            </a:r>
          </a:p>
        </p:txBody>
      </p:sp>
      <p:sp>
        <p:nvSpPr>
          <p:cNvPr id="9" name="Text Placeholder 8">
            <a:extLst>
              <a:ext uri="{FF2B5EF4-FFF2-40B4-BE49-F238E27FC236}">
                <a16:creationId xmlns:a16="http://schemas.microsoft.com/office/drawing/2014/main" id="{07C87760-2B6A-8635-4BF0-43BE441341A2}"/>
              </a:ext>
            </a:extLst>
          </p:cNvPr>
          <p:cNvSpPr>
            <a:spLocks noGrp="1"/>
          </p:cNvSpPr>
          <p:nvPr>
            <p:ph type="body" sz="quarter" idx="15"/>
          </p:nvPr>
        </p:nvSpPr>
        <p:spPr>
          <a:xfrm>
            <a:off x="8699303" y="2184244"/>
            <a:ext cx="2774963" cy="810863"/>
          </a:xfrm>
        </p:spPr>
        <p:txBody>
          <a:bodyPr>
            <a:normAutofit/>
          </a:bodyPr>
          <a:lstStyle/>
          <a:p>
            <a:r>
              <a:rPr lang="en-GB" dirty="0"/>
              <a:t>3</a:t>
            </a:r>
            <a:r>
              <a:rPr lang="en-GB" baseline="30000" dirty="0"/>
              <a:t>rd</a:t>
            </a:r>
            <a:r>
              <a:rPr lang="en-GB" dirty="0"/>
              <a:t> Party</a:t>
            </a:r>
          </a:p>
        </p:txBody>
      </p:sp>
      <p:pic>
        <p:nvPicPr>
          <p:cNvPr id="4" name="Picture 3" descr="A close up of a tomato plant&#10;&#10;Description automatically generated">
            <a:extLst>
              <a:ext uri="{FF2B5EF4-FFF2-40B4-BE49-F238E27FC236}">
                <a16:creationId xmlns:a16="http://schemas.microsoft.com/office/drawing/2014/main" id="{DCE5F314-1CCB-71E8-B75F-EE91D3DA008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10" t="25890" r="7028" b="17929"/>
          <a:stretch/>
        </p:blipFill>
        <p:spPr>
          <a:xfrm>
            <a:off x="715475" y="2995106"/>
            <a:ext cx="2512412" cy="2512413"/>
          </a:xfrm>
          <a:prstGeom prst="rect">
            <a:avLst/>
          </a:prstGeom>
        </p:spPr>
      </p:pic>
      <p:pic>
        <p:nvPicPr>
          <p:cNvPr id="5" name="Picture 4" descr="A bird on a deer's head&#10;&#10;Description automatically generated">
            <a:extLst>
              <a:ext uri="{FF2B5EF4-FFF2-40B4-BE49-F238E27FC236}">
                <a16:creationId xmlns:a16="http://schemas.microsoft.com/office/drawing/2014/main" id="{4BEA80DE-ACC5-FA9C-7499-B51315827CD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220" r="16090"/>
          <a:stretch/>
        </p:blipFill>
        <p:spPr>
          <a:xfrm>
            <a:off x="8832836" y="2995106"/>
            <a:ext cx="2512412" cy="2568536"/>
          </a:xfrm>
          <a:prstGeom prst="rect">
            <a:avLst/>
          </a:prstGeom>
        </p:spPr>
      </p:pic>
      <p:pic>
        <p:nvPicPr>
          <p:cNvPr id="6" name="Picture 5" descr="A spider on a leaf&#10;&#10;Description automatically generated">
            <a:extLst>
              <a:ext uri="{FF2B5EF4-FFF2-40B4-BE49-F238E27FC236}">
                <a16:creationId xmlns:a16="http://schemas.microsoft.com/office/drawing/2014/main" id="{C9ED8A4F-BAB9-D8B4-68D1-CAE2169ED51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148" t="3913" r="26323" b="3188"/>
          <a:stretch/>
        </p:blipFill>
        <p:spPr>
          <a:xfrm>
            <a:off x="4794531" y="2995106"/>
            <a:ext cx="2602937" cy="2602938"/>
          </a:xfrm>
          <a:prstGeom prst="rect">
            <a:avLst/>
          </a:prstGeom>
        </p:spPr>
      </p:pic>
    </p:spTree>
    <p:extLst>
      <p:ext uri="{BB962C8B-B14F-4D97-AF65-F5344CB8AC3E}">
        <p14:creationId xmlns:p14="http://schemas.microsoft.com/office/powerpoint/2010/main" val="356571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EE985-5C0B-AA67-107D-7C8BB7FB5A67}"/>
              </a:ext>
            </a:extLst>
          </p:cNvPr>
          <p:cNvSpPr>
            <a:spLocks noGrp="1"/>
          </p:cNvSpPr>
          <p:nvPr>
            <p:ph type="ctrTitle"/>
          </p:nvPr>
        </p:nvSpPr>
        <p:spPr/>
        <p:txBody>
          <a:bodyPr/>
          <a:lstStyle/>
          <a:p>
            <a:r>
              <a:rPr lang="en-GB"/>
              <a:t>Demo</a:t>
            </a:r>
          </a:p>
        </p:txBody>
      </p:sp>
    </p:spTree>
    <p:extLst>
      <p:ext uri="{BB962C8B-B14F-4D97-AF65-F5344CB8AC3E}">
        <p14:creationId xmlns:p14="http://schemas.microsoft.com/office/powerpoint/2010/main" val="1797086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EE985-5C0B-AA67-107D-7C8BB7FB5A67}"/>
              </a:ext>
            </a:extLst>
          </p:cNvPr>
          <p:cNvSpPr>
            <a:spLocks noGrp="1"/>
          </p:cNvSpPr>
          <p:nvPr>
            <p:ph type="ctrTitle"/>
          </p:nvPr>
        </p:nvSpPr>
        <p:spPr/>
        <p:txBody>
          <a:bodyPr/>
          <a:lstStyle/>
          <a:p>
            <a:r>
              <a:rPr lang="en-GB"/>
              <a:t>Questions?</a:t>
            </a:r>
          </a:p>
        </p:txBody>
      </p:sp>
    </p:spTree>
    <p:extLst>
      <p:ext uri="{BB962C8B-B14F-4D97-AF65-F5344CB8AC3E}">
        <p14:creationId xmlns:p14="http://schemas.microsoft.com/office/powerpoint/2010/main" val="2168704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9F74-9823-5113-DA3F-382F7F3C5924}"/>
              </a:ext>
            </a:extLst>
          </p:cNvPr>
          <p:cNvSpPr>
            <a:spLocks noGrp="1"/>
          </p:cNvSpPr>
          <p:nvPr>
            <p:ph type="title"/>
          </p:nvPr>
        </p:nvSpPr>
        <p:spPr/>
        <p:txBody>
          <a:bodyPr/>
          <a:lstStyle/>
          <a:p>
            <a:r>
              <a:rPr lang="en-GB"/>
              <a:t>Your presenters</a:t>
            </a:r>
          </a:p>
        </p:txBody>
      </p:sp>
      <p:sp>
        <p:nvSpPr>
          <p:cNvPr id="7" name="Rectangle 6">
            <a:extLst>
              <a:ext uri="{FF2B5EF4-FFF2-40B4-BE49-F238E27FC236}">
                <a16:creationId xmlns:a16="http://schemas.microsoft.com/office/drawing/2014/main" id="{48133E2D-D361-B4AE-BD8B-44C72772AB47}"/>
              </a:ext>
            </a:extLst>
          </p:cNvPr>
          <p:cNvSpPr/>
          <p:nvPr/>
        </p:nvSpPr>
        <p:spPr>
          <a:xfrm>
            <a:off x="5435961" y="3538417"/>
            <a:ext cx="6088081" cy="492443"/>
          </a:xfrm>
          <a:prstGeom prst="rect">
            <a:avLst/>
          </a:prstGeom>
        </p:spPr>
        <p:txBody>
          <a:bodyPr wrap="square" anchor="t">
            <a:spAutoFit/>
          </a:bodyPr>
          <a:lstStyle/>
          <a:p>
            <a:pPr>
              <a:spcAft>
                <a:spcPts val="2700"/>
              </a:spcAft>
            </a:pPr>
            <a:r>
              <a:rPr lang="en-US" sz="2600" b="0" dirty="0">
                <a:latin typeface="Roboto" charset="0"/>
                <a:ea typeface="Roboto" charset="0"/>
                <a:cs typeface="Roboto" charset="0"/>
              </a:rPr>
              <a:t>Laura.Copeland@red-gate.com</a:t>
            </a:r>
          </a:p>
        </p:txBody>
      </p:sp>
      <p:sp>
        <p:nvSpPr>
          <p:cNvPr id="8" name="TextBox 7">
            <a:extLst>
              <a:ext uri="{FF2B5EF4-FFF2-40B4-BE49-F238E27FC236}">
                <a16:creationId xmlns:a16="http://schemas.microsoft.com/office/drawing/2014/main" id="{650D7411-4C45-D2EA-3867-A2EFC5AF04A9}"/>
              </a:ext>
            </a:extLst>
          </p:cNvPr>
          <p:cNvSpPr txBox="1"/>
          <p:nvPr/>
        </p:nvSpPr>
        <p:spPr>
          <a:xfrm>
            <a:off x="4968576" y="2256336"/>
            <a:ext cx="3429144" cy="1508105"/>
          </a:xfrm>
          <a:prstGeom prst="rect">
            <a:avLst/>
          </a:prstGeom>
          <a:noFill/>
        </p:spPr>
        <p:txBody>
          <a:bodyPr wrap="none" rtlCol="0">
            <a:spAutoFit/>
          </a:bodyPr>
          <a:lstStyle/>
          <a:p>
            <a:r>
              <a:rPr lang="en-US" sz="3600" dirty="0">
                <a:solidFill>
                  <a:srgbClr val="C00000"/>
                </a:solidFill>
                <a:latin typeface="Roboto" charset="0"/>
                <a:ea typeface="Roboto" charset="0"/>
                <a:cs typeface="Roboto" charset="0"/>
              </a:rPr>
              <a:t>Laura Copeland</a:t>
            </a:r>
          </a:p>
          <a:p>
            <a:r>
              <a:rPr lang="en-GB" sz="2800" dirty="0">
                <a:latin typeface="Roboto" charset="0"/>
                <a:ea typeface="Roboto" charset="0"/>
                <a:cs typeface="Roboto" charset="0"/>
              </a:rPr>
              <a:t>Redgate Software</a:t>
            </a:r>
            <a:endParaRPr lang="en-GB" sz="2800" b="0" dirty="0">
              <a:latin typeface="Roboto" charset="0"/>
              <a:ea typeface="Roboto" charset="0"/>
              <a:cs typeface="Roboto" charset="0"/>
            </a:endParaRPr>
          </a:p>
          <a:p>
            <a:endParaRPr lang="en-US" sz="2800" b="1" dirty="0">
              <a:latin typeface="Arial"/>
              <a:cs typeface="Arial"/>
            </a:endParaRPr>
          </a:p>
        </p:txBody>
      </p:sp>
      <p:pic>
        <p:nvPicPr>
          <p:cNvPr id="9" name="Picture 8">
            <a:extLst>
              <a:ext uri="{FF2B5EF4-FFF2-40B4-BE49-F238E27FC236}">
                <a16:creationId xmlns:a16="http://schemas.microsoft.com/office/drawing/2014/main" id="{A2955CBB-E547-3454-1246-A490A3805397}"/>
              </a:ext>
            </a:extLst>
          </p:cNvPr>
          <p:cNvPicPr>
            <a:picLocks noChangeAspect="1"/>
          </p:cNvPicPr>
          <p:nvPr/>
        </p:nvPicPr>
        <p:blipFill>
          <a:blip r:embed="rId2"/>
          <a:stretch>
            <a:fillRect/>
          </a:stretch>
        </p:blipFill>
        <p:spPr>
          <a:xfrm>
            <a:off x="5066666" y="3616682"/>
            <a:ext cx="363219" cy="304635"/>
          </a:xfrm>
          <a:prstGeom prst="rect">
            <a:avLst/>
          </a:prstGeom>
        </p:spPr>
      </p:pic>
      <p:pic>
        <p:nvPicPr>
          <p:cNvPr id="1028" name="Picture 4" descr="Profile photo for Laura Copeland">
            <a:extLst>
              <a:ext uri="{FF2B5EF4-FFF2-40B4-BE49-F238E27FC236}">
                <a16:creationId xmlns:a16="http://schemas.microsoft.com/office/drawing/2014/main" id="{F1A13DA8-D4BB-3C57-50B7-CBA1708DB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957" y="2199381"/>
            <a:ext cx="3129500" cy="31295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612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9F74-9823-5113-DA3F-382F7F3C5924}"/>
              </a:ext>
            </a:extLst>
          </p:cNvPr>
          <p:cNvSpPr>
            <a:spLocks noGrp="1"/>
          </p:cNvSpPr>
          <p:nvPr>
            <p:ph type="title"/>
          </p:nvPr>
        </p:nvSpPr>
        <p:spPr/>
        <p:txBody>
          <a:bodyPr/>
          <a:lstStyle/>
          <a:p>
            <a:r>
              <a:rPr lang="en-GB"/>
              <a:t>Your presenters</a:t>
            </a:r>
          </a:p>
        </p:txBody>
      </p:sp>
      <p:sp>
        <p:nvSpPr>
          <p:cNvPr id="8" name="TextBox 7">
            <a:extLst>
              <a:ext uri="{FF2B5EF4-FFF2-40B4-BE49-F238E27FC236}">
                <a16:creationId xmlns:a16="http://schemas.microsoft.com/office/drawing/2014/main" id="{650D7411-4C45-D2EA-3867-A2EFC5AF04A9}"/>
              </a:ext>
            </a:extLst>
          </p:cNvPr>
          <p:cNvSpPr txBox="1"/>
          <p:nvPr/>
        </p:nvSpPr>
        <p:spPr>
          <a:xfrm>
            <a:off x="4968576" y="2256336"/>
            <a:ext cx="3122971" cy="1508105"/>
          </a:xfrm>
          <a:prstGeom prst="rect">
            <a:avLst/>
          </a:prstGeom>
          <a:noFill/>
        </p:spPr>
        <p:txBody>
          <a:bodyPr wrap="none" rtlCol="0">
            <a:spAutoFit/>
          </a:bodyPr>
          <a:lstStyle/>
          <a:p>
            <a:r>
              <a:rPr lang="en-US" sz="3600" dirty="0">
                <a:solidFill>
                  <a:srgbClr val="C00000"/>
                </a:solidFill>
                <a:latin typeface="Roboto" charset="0"/>
                <a:ea typeface="Roboto" charset="0"/>
                <a:cs typeface="Roboto" charset="0"/>
              </a:rPr>
              <a:t>Grant Fritchey</a:t>
            </a:r>
          </a:p>
          <a:p>
            <a:r>
              <a:rPr lang="en-GB" sz="2800" b="0" dirty="0">
                <a:latin typeface="Roboto" charset="0"/>
                <a:ea typeface="Roboto" charset="0"/>
                <a:cs typeface="Roboto" charset="0"/>
              </a:rPr>
              <a:t>Redgate Advocate</a:t>
            </a:r>
          </a:p>
          <a:p>
            <a:endParaRPr lang="en-US" sz="2800" b="1" dirty="0">
              <a:latin typeface="Arial"/>
              <a:cs typeface="Arial"/>
            </a:endParaRPr>
          </a:p>
        </p:txBody>
      </p:sp>
      <p:sp>
        <p:nvSpPr>
          <p:cNvPr id="3" name="Rectangle 2">
            <a:extLst>
              <a:ext uri="{FF2B5EF4-FFF2-40B4-BE49-F238E27FC236}">
                <a16:creationId xmlns:a16="http://schemas.microsoft.com/office/drawing/2014/main" id="{8D1894C0-669C-C1FC-6254-6C9DBE94F65A}"/>
              </a:ext>
            </a:extLst>
          </p:cNvPr>
          <p:cNvSpPr/>
          <p:nvPr/>
        </p:nvSpPr>
        <p:spPr>
          <a:xfrm>
            <a:off x="5435961" y="3538417"/>
            <a:ext cx="6088081" cy="492443"/>
          </a:xfrm>
          <a:prstGeom prst="rect">
            <a:avLst/>
          </a:prstGeom>
        </p:spPr>
        <p:txBody>
          <a:bodyPr wrap="square" anchor="t">
            <a:spAutoFit/>
          </a:bodyPr>
          <a:lstStyle/>
          <a:p>
            <a:pPr>
              <a:spcAft>
                <a:spcPts val="2700"/>
              </a:spcAft>
            </a:pPr>
            <a:r>
              <a:rPr lang="en-US" sz="2600" b="0" dirty="0">
                <a:latin typeface="Roboto" charset="0"/>
                <a:ea typeface="Roboto" charset="0"/>
                <a:cs typeface="Roboto" charset="0"/>
              </a:rPr>
              <a:t>Grant.Fritchey@red-gate.com</a:t>
            </a:r>
          </a:p>
        </p:txBody>
      </p:sp>
      <p:pic>
        <p:nvPicPr>
          <p:cNvPr id="5" name="Picture 4">
            <a:extLst>
              <a:ext uri="{FF2B5EF4-FFF2-40B4-BE49-F238E27FC236}">
                <a16:creationId xmlns:a16="http://schemas.microsoft.com/office/drawing/2014/main" id="{05F33B95-6807-E8B2-B89A-BBF52196453A}"/>
              </a:ext>
            </a:extLst>
          </p:cNvPr>
          <p:cNvPicPr>
            <a:picLocks noChangeAspect="1"/>
          </p:cNvPicPr>
          <p:nvPr/>
        </p:nvPicPr>
        <p:blipFill>
          <a:blip r:embed="rId2"/>
          <a:stretch>
            <a:fillRect/>
          </a:stretch>
        </p:blipFill>
        <p:spPr>
          <a:xfrm>
            <a:off x="5066666" y="3616682"/>
            <a:ext cx="363219" cy="304635"/>
          </a:xfrm>
          <a:prstGeom prst="rect">
            <a:avLst/>
          </a:prstGeom>
        </p:spPr>
      </p:pic>
      <p:pic>
        <p:nvPicPr>
          <p:cNvPr id="10" name="Picture 17" descr="A person wearing a white shirt and looking at the camera&#10;&#10;Description generated with very high confidence">
            <a:extLst>
              <a:ext uri="{FF2B5EF4-FFF2-40B4-BE49-F238E27FC236}">
                <a16:creationId xmlns:a16="http://schemas.microsoft.com/office/drawing/2014/main" id="{18FC7AE6-61AB-8D9C-5BCD-EA0F2004663F}"/>
              </a:ext>
            </a:extLst>
          </p:cNvPr>
          <p:cNvPicPr>
            <a:picLocks noChangeAspect="1"/>
          </p:cNvPicPr>
          <p:nvPr/>
        </p:nvPicPr>
        <p:blipFill rotWithShape="1">
          <a:blip r:embed="rId3"/>
          <a:srcRect l="8352" r="14681"/>
          <a:stretch/>
        </p:blipFill>
        <p:spPr>
          <a:xfrm>
            <a:off x="1430369" y="2113316"/>
            <a:ext cx="2514600" cy="2631368"/>
          </a:xfrm>
          <a:prstGeom prst="ellipse">
            <a:avLst/>
          </a:prstGeom>
        </p:spPr>
      </p:pic>
    </p:spTree>
    <p:extLst>
      <p:ext uri="{BB962C8B-B14F-4D97-AF65-F5344CB8AC3E}">
        <p14:creationId xmlns:p14="http://schemas.microsoft.com/office/powerpoint/2010/main" val="4237633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inoculars on a pole with trees in the background&#10;&#10;Description automatically generated">
            <a:extLst>
              <a:ext uri="{FF2B5EF4-FFF2-40B4-BE49-F238E27FC236}">
                <a16:creationId xmlns:a16="http://schemas.microsoft.com/office/drawing/2014/main" id="{984DE8FB-028C-1111-426C-B1BF1EE683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602"/>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ADC563-859F-89A0-B102-70F0E7BE3BD7}"/>
              </a:ext>
            </a:extLst>
          </p:cNvPr>
          <p:cNvSpPr/>
          <p:nvPr/>
        </p:nvSpPr>
        <p:spPr>
          <a:xfrm>
            <a:off x="0" y="0"/>
            <a:ext cx="12240420" cy="6858000"/>
          </a:xfrm>
          <a:prstGeom prst="rect">
            <a:avLst/>
          </a:prstGeom>
          <a:solidFill>
            <a:schemeClr val="tx1">
              <a:lumMod val="60000"/>
              <a:lumOff val="4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b="0" i="0">
              <a:solidFill>
                <a:schemeClr val="bg1"/>
              </a:solidFill>
              <a:latin typeface="Roboto" panose="02000000000000000000" pitchFamily="2" charset="0"/>
              <a:ea typeface="Roboto" panose="02000000000000000000" pitchFamily="2" charset="0"/>
            </a:endParaRPr>
          </a:p>
          <a:p>
            <a:pPr algn="ctr"/>
            <a:endParaRPr lang="en-GB" sz="6000" b="0">
              <a:solidFill>
                <a:schemeClr val="bg1"/>
              </a:solidFill>
              <a:latin typeface="Roboto" panose="02000000000000000000" pitchFamily="2" charset="0"/>
              <a:ea typeface="Roboto" panose="02000000000000000000" pitchFamily="2" charset="0"/>
            </a:endParaRPr>
          </a:p>
          <a:p>
            <a:pPr algn="ctr"/>
            <a:endParaRPr lang="en-GB" sz="6000" b="0" i="0">
              <a:solidFill>
                <a:schemeClr val="bg1"/>
              </a:solidFill>
              <a:latin typeface="Roboto" panose="02000000000000000000" pitchFamily="2" charset="0"/>
              <a:ea typeface="Roboto" panose="02000000000000000000" pitchFamily="2" charset="0"/>
            </a:endParaRPr>
          </a:p>
          <a:p>
            <a:pPr algn="ctr"/>
            <a:endParaRPr lang="en-GB" sz="6000" b="0">
              <a:solidFill>
                <a:schemeClr val="bg1"/>
              </a:solidFill>
              <a:latin typeface="Roboto" panose="02000000000000000000" pitchFamily="2" charset="0"/>
              <a:ea typeface="Roboto" panose="02000000000000000000" pitchFamily="2" charset="0"/>
            </a:endParaRPr>
          </a:p>
          <a:p>
            <a:pPr algn="ctr"/>
            <a:r>
              <a:rPr lang="en-GB" sz="6000" b="0" i="0">
                <a:solidFill>
                  <a:schemeClr val="bg1"/>
                </a:solidFill>
                <a:latin typeface="Roboto" panose="02000000000000000000" pitchFamily="2" charset="0"/>
                <a:ea typeface="Roboto" panose="02000000000000000000" pitchFamily="2" charset="0"/>
              </a:rPr>
              <a:t>Survey</a:t>
            </a:r>
          </a:p>
        </p:txBody>
      </p:sp>
    </p:spTree>
    <p:extLst>
      <p:ext uri="{BB962C8B-B14F-4D97-AF65-F5344CB8AC3E}">
        <p14:creationId xmlns:p14="http://schemas.microsoft.com/office/powerpoint/2010/main" val="2773820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te clouds and blue sky during daytime">
            <a:extLst>
              <a:ext uri="{FF2B5EF4-FFF2-40B4-BE49-F238E27FC236}">
                <a16:creationId xmlns:a16="http://schemas.microsoft.com/office/drawing/2014/main" id="{4DB6CF23-A253-AD37-F154-86B5C4CA3B8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t="19217" r="5866" b="5585"/>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08DC685-B4F7-7859-590A-7D1025026BA6}"/>
              </a:ext>
            </a:extLst>
          </p:cNvPr>
          <p:cNvSpPr/>
          <p:nvPr/>
        </p:nvSpPr>
        <p:spPr>
          <a:xfrm>
            <a:off x="0" y="0"/>
            <a:ext cx="12192000" cy="6858000"/>
          </a:xfrm>
          <a:prstGeom prst="rect">
            <a:avLst/>
          </a:prstGeom>
          <a:solidFill>
            <a:schemeClr val="tx1">
              <a:lumMod val="60000"/>
              <a:lumOff val="4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600" b="0">
                <a:solidFill>
                  <a:schemeClr val="bg1"/>
                </a:solidFill>
                <a:latin typeface="Roboto" panose="02000000000000000000" pitchFamily="2" charset="0"/>
                <a:ea typeface="Roboto" panose="02000000000000000000" pitchFamily="2" charset="0"/>
              </a:rPr>
              <a:t>80%</a:t>
            </a:r>
          </a:p>
          <a:p>
            <a:pPr algn="ctr"/>
            <a:r>
              <a:rPr lang="en-GB" sz="2800" b="0" i="0">
                <a:solidFill>
                  <a:schemeClr val="bg1"/>
                </a:solidFill>
                <a:latin typeface="Roboto" panose="02000000000000000000" pitchFamily="2" charset="0"/>
                <a:ea typeface="Roboto" panose="02000000000000000000" pitchFamily="2" charset="0"/>
              </a:rPr>
              <a:t>Plan to migrate to the cloud</a:t>
            </a:r>
          </a:p>
        </p:txBody>
      </p:sp>
    </p:spTree>
    <p:extLst>
      <p:ext uri="{BB962C8B-B14F-4D97-AF65-F5344CB8AC3E}">
        <p14:creationId xmlns:p14="http://schemas.microsoft.com/office/powerpoint/2010/main" val="3279374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aerial view of a farm&#10;&#10;Description automatically generated">
            <a:extLst>
              <a:ext uri="{FF2B5EF4-FFF2-40B4-BE49-F238E27FC236}">
                <a16:creationId xmlns:a16="http://schemas.microsoft.com/office/drawing/2014/main" id="{89CFD095-4EE2-8F57-DB43-18379C29DB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917" b="17038"/>
          <a:stretch/>
        </p:blipFill>
        <p:spPr>
          <a:xfrm>
            <a:off x="-1" y="-1"/>
            <a:ext cx="12240421" cy="6858001"/>
          </a:xfrm>
          <a:prstGeom prst="rect">
            <a:avLst/>
          </a:prstGeom>
        </p:spPr>
      </p:pic>
      <p:sp>
        <p:nvSpPr>
          <p:cNvPr id="2" name="Rectangle 1">
            <a:extLst>
              <a:ext uri="{FF2B5EF4-FFF2-40B4-BE49-F238E27FC236}">
                <a16:creationId xmlns:a16="http://schemas.microsoft.com/office/drawing/2014/main" id="{63C01B7B-C151-4EB6-1FC5-17DBA0725EAA}"/>
              </a:ext>
            </a:extLst>
          </p:cNvPr>
          <p:cNvSpPr/>
          <p:nvPr/>
        </p:nvSpPr>
        <p:spPr>
          <a:xfrm>
            <a:off x="0" y="0"/>
            <a:ext cx="12240420" cy="6858000"/>
          </a:xfrm>
          <a:prstGeom prst="rect">
            <a:avLst/>
          </a:prstGeom>
          <a:solidFill>
            <a:schemeClr val="tx1">
              <a:lumMod val="60000"/>
              <a:lumOff val="4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600" b="0">
                <a:solidFill>
                  <a:schemeClr val="bg1"/>
                </a:solidFill>
                <a:latin typeface="Roboto" panose="02000000000000000000" pitchFamily="2" charset="0"/>
                <a:ea typeface="Roboto" panose="02000000000000000000" pitchFamily="2" charset="0"/>
              </a:rPr>
              <a:t>72%</a:t>
            </a:r>
          </a:p>
          <a:p>
            <a:pPr algn="ctr"/>
            <a:r>
              <a:rPr lang="en-GB" sz="2800" b="0" i="0">
                <a:solidFill>
                  <a:schemeClr val="bg1"/>
                </a:solidFill>
                <a:latin typeface="Roboto" panose="02000000000000000000" pitchFamily="2" charset="0"/>
                <a:ea typeface="Roboto" panose="02000000000000000000" pitchFamily="2" charset="0"/>
              </a:rPr>
              <a:t>Database professionals working with more than one database platform</a:t>
            </a:r>
          </a:p>
        </p:txBody>
      </p:sp>
    </p:spTree>
    <p:extLst>
      <p:ext uri="{BB962C8B-B14F-4D97-AF65-F5344CB8AC3E}">
        <p14:creationId xmlns:p14="http://schemas.microsoft.com/office/powerpoint/2010/main" val="969908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rown elephant walking on snow covered ground during daytime">
            <a:extLst>
              <a:ext uri="{FF2B5EF4-FFF2-40B4-BE49-F238E27FC236}">
                <a16:creationId xmlns:a16="http://schemas.microsoft.com/office/drawing/2014/main" id="{5E8D6E2C-3FC4-4A78-9678-FF0A61D9F9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38" b="12481"/>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8920CB-E90C-37E6-3499-63ECCFEFFFE0}"/>
              </a:ext>
            </a:extLst>
          </p:cNvPr>
          <p:cNvSpPr/>
          <p:nvPr/>
        </p:nvSpPr>
        <p:spPr>
          <a:xfrm>
            <a:off x="0" y="0"/>
            <a:ext cx="12192000" cy="6858000"/>
          </a:xfrm>
          <a:prstGeom prst="rect">
            <a:avLst/>
          </a:prstGeom>
          <a:solidFill>
            <a:schemeClr val="tx1">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600" b="0">
                <a:solidFill>
                  <a:schemeClr val="bg1"/>
                </a:solidFill>
                <a:latin typeface="Roboto" panose="02000000000000000000" pitchFamily="2" charset="0"/>
                <a:ea typeface="Roboto" panose="02000000000000000000" pitchFamily="2" charset="0"/>
              </a:rPr>
              <a:t>57%</a:t>
            </a:r>
          </a:p>
          <a:p>
            <a:pPr algn="ctr"/>
            <a:r>
              <a:rPr lang="en-GB" sz="2800" b="0" i="0">
                <a:solidFill>
                  <a:schemeClr val="bg1"/>
                </a:solidFill>
                <a:latin typeface="Roboto" panose="02000000000000000000" pitchFamily="2" charset="0"/>
                <a:ea typeface="Roboto" panose="02000000000000000000" pitchFamily="2" charset="0"/>
              </a:rPr>
              <a:t>Use at least one</a:t>
            </a:r>
            <a:br>
              <a:rPr lang="en-GB" sz="2800" b="0" i="0">
                <a:solidFill>
                  <a:schemeClr val="bg1"/>
                </a:solidFill>
                <a:latin typeface="Roboto" panose="02000000000000000000" pitchFamily="2" charset="0"/>
                <a:ea typeface="Roboto" panose="02000000000000000000" pitchFamily="2" charset="0"/>
              </a:rPr>
            </a:br>
            <a:r>
              <a:rPr lang="en-GB" sz="2800" b="0" i="0">
                <a:solidFill>
                  <a:schemeClr val="bg1"/>
                </a:solidFill>
                <a:latin typeface="Roboto" panose="02000000000000000000" pitchFamily="2" charset="0"/>
                <a:ea typeface="Roboto" panose="02000000000000000000" pitchFamily="2" charset="0"/>
              </a:rPr>
              <a:t>Postgres database environment</a:t>
            </a:r>
          </a:p>
        </p:txBody>
      </p:sp>
    </p:spTree>
    <p:extLst>
      <p:ext uri="{BB962C8B-B14F-4D97-AF65-F5344CB8AC3E}">
        <p14:creationId xmlns:p14="http://schemas.microsoft.com/office/powerpoint/2010/main" val="1309111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Content Placeholder 1">
            <a:extLst>
              <a:ext uri="{FF2B5EF4-FFF2-40B4-BE49-F238E27FC236}">
                <a16:creationId xmlns:a16="http://schemas.microsoft.com/office/drawing/2014/main" id="{095F6B89-B575-BDB0-35D6-4075FBD6B74D}"/>
              </a:ext>
            </a:extLst>
          </p:cNvPr>
          <p:cNvSpPr>
            <a:spLocks noGrp="1"/>
          </p:cNvSpPr>
          <p:nvPr>
            <p:ph idx="1"/>
          </p:nvPr>
        </p:nvSpPr>
        <p:spPr>
          <a:xfrm>
            <a:off x="584200" y="1825625"/>
            <a:ext cx="6210300" cy="4351338"/>
          </a:xfrm>
        </p:spPr>
        <p:txBody>
          <a:bodyPr/>
          <a:lstStyle/>
          <a:p>
            <a:r>
              <a:rPr lang="en-US"/>
              <a:t>Need to increase flexibility</a:t>
            </a:r>
          </a:p>
          <a:p>
            <a:r>
              <a:rPr lang="en-US"/>
              <a:t>Differing use cases</a:t>
            </a:r>
          </a:p>
          <a:p>
            <a:r>
              <a:rPr lang="en-US"/>
              <a:t>Cost saving</a:t>
            </a:r>
          </a:p>
        </p:txBody>
      </p:sp>
      <p:sp>
        <p:nvSpPr>
          <p:cNvPr id="3081" name="Title 2">
            <a:extLst>
              <a:ext uri="{FF2B5EF4-FFF2-40B4-BE49-F238E27FC236}">
                <a16:creationId xmlns:a16="http://schemas.microsoft.com/office/drawing/2014/main" id="{6043C78B-568C-9D8F-04D2-E008806AF817}"/>
              </a:ext>
            </a:extLst>
          </p:cNvPr>
          <p:cNvSpPr>
            <a:spLocks noGrp="1"/>
          </p:cNvSpPr>
          <p:nvPr>
            <p:ph type="title"/>
          </p:nvPr>
        </p:nvSpPr>
        <p:spPr>
          <a:xfrm>
            <a:off x="584200" y="365125"/>
            <a:ext cx="6210300" cy="1325563"/>
          </a:xfrm>
        </p:spPr>
        <p:txBody>
          <a:bodyPr>
            <a:normAutofit fontScale="90000"/>
          </a:bodyPr>
          <a:lstStyle/>
          <a:p>
            <a:r>
              <a:rPr lang="en-GB"/>
              <a:t>Top 3 reasons for multiplatform environments </a:t>
            </a:r>
            <a:endParaRPr lang="en-US"/>
          </a:p>
        </p:txBody>
      </p:sp>
      <p:pic>
        <p:nvPicPr>
          <p:cNvPr id="3074" name="Picture 2">
            <a:extLst>
              <a:ext uri="{FF2B5EF4-FFF2-40B4-BE49-F238E27FC236}">
                <a16:creationId xmlns:a16="http://schemas.microsoft.com/office/drawing/2014/main" id="{CC636FDA-8296-7EFF-6070-AA42047593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4055" b="4055"/>
          <a:stretch/>
        </p:blipFill>
        <p:spPr bwMode="auto">
          <a:xfrm>
            <a:off x="6721195" y="10"/>
            <a:ext cx="5470805" cy="6857990"/>
          </a:xfrm>
          <a:custGeom>
            <a:avLst/>
            <a:gdLst>
              <a:gd name="connsiteX0" fmla="*/ 2273191 w 5470805"/>
              <a:gd name="connsiteY0" fmla="*/ 0 h 6858000"/>
              <a:gd name="connsiteX1" fmla="*/ 3552358 w 5470805"/>
              <a:gd name="connsiteY1" fmla="*/ 0 h 6858000"/>
              <a:gd name="connsiteX2" fmla="*/ 5419407 w 5470805"/>
              <a:gd name="connsiteY2" fmla="*/ 0 h 6858000"/>
              <a:gd name="connsiteX3" fmla="*/ 5470805 w 5470805"/>
              <a:gd name="connsiteY3" fmla="*/ 0 h 6858000"/>
              <a:gd name="connsiteX4" fmla="*/ 5470805 w 5470805"/>
              <a:gd name="connsiteY4" fmla="*/ 14733 h 6858000"/>
              <a:gd name="connsiteX5" fmla="*/ 5470805 w 5470805"/>
              <a:gd name="connsiteY5" fmla="*/ 1846729 h 6858000"/>
              <a:gd name="connsiteX6" fmla="*/ 5470805 w 5470805"/>
              <a:gd name="connsiteY6" fmla="*/ 6858000 h 6858000"/>
              <a:gd name="connsiteX7" fmla="*/ 1166884 w 5470805"/>
              <a:gd name="connsiteY7" fmla="*/ 6858000 h 6858000"/>
              <a:gd name="connsiteX8" fmla="*/ 0 w 5470805"/>
              <a:gd name="connsiteY8" fmla="*/ 1181100 h 6858000"/>
              <a:gd name="connsiteX9" fmla="*/ 2067599 w 5470805"/>
              <a:gd name="connsiteY9" fmla="*/ 582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0805" h="6858000">
                <a:moveTo>
                  <a:pt x="2273191" y="0"/>
                </a:moveTo>
                <a:lnTo>
                  <a:pt x="3552358" y="0"/>
                </a:lnTo>
                <a:lnTo>
                  <a:pt x="5419407" y="0"/>
                </a:lnTo>
                <a:lnTo>
                  <a:pt x="5470805" y="0"/>
                </a:lnTo>
                <a:lnTo>
                  <a:pt x="5470805" y="14733"/>
                </a:lnTo>
                <a:lnTo>
                  <a:pt x="5470805" y="1846729"/>
                </a:lnTo>
                <a:lnTo>
                  <a:pt x="5470805" y="6858000"/>
                </a:lnTo>
                <a:lnTo>
                  <a:pt x="1166884" y="6858000"/>
                </a:lnTo>
                <a:lnTo>
                  <a:pt x="0" y="1181100"/>
                </a:lnTo>
                <a:cubicBezTo>
                  <a:pt x="565117" y="722336"/>
                  <a:pt x="1263460" y="313206"/>
                  <a:pt x="2067599" y="58280"/>
                </a:cubicBezTo>
                <a:close/>
              </a:path>
            </a:pathLst>
          </a:custGeom>
          <a:solidFill>
            <a:srgbClr val="FFFFFF"/>
          </a:solidFill>
          <a:ln>
            <a:noFill/>
          </a:ln>
        </p:spPr>
      </p:pic>
    </p:spTree>
    <p:extLst>
      <p:ext uri="{BB962C8B-B14F-4D97-AF65-F5344CB8AC3E}">
        <p14:creationId xmlns:p14="http://schemas.microsoft.com/office/powerpoint/2010/main" val="924601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1BDCB2-D0F3-6E4D-AC97-FFEE0F28D125}"/>
              </a:ext>
            </a:extLst>
          </p:cNvPr>
          <p:cNvSpPr>
            <a:spLocks noGrp="1"/>
          </p:cNvSpPr>
          <p:nvPr>
            <p:ph idx="1"/>
          </p:nvPr>
        </p:nvSpPr>
        <p:spPr/>
        <p:txBody>
          <a:bodyPr/>
          <a:lstStyle/>
          <a:p>
            <a:r>
              <a:rPr lang="en-GB"/>
              <a:t>Increased complexity</a:t>
            </a:r>
          </a:p>
          <a:p>
            <a:r>
              <a:rPr lang="en-GB"/>
              <a:t>Skillset requirements &amp; training</a:t>
            </a:r>
          </a:p>
          <a:p>
            <a:r>
              <a:rPr lang="en-GB"/>
              <a:t>Monitoring &amp; troubleshooting</a:t>
            </a:r>
          </a:p>
        </p:txBody>
      </p:sp>
      <p:sp>
        <p:nvSpPr>
          <p:cNvPr id="3" name="Title 2">
            <a:extLst>
              <a:ext uri="{FF2B5EF4-FFF2-40B4-BE49-F238E27FC236}">
                <a16:creationId xmlns:a16="http://schemas.microsoft.com/office/drawing/2014/main" id="{6EC077EB-000C-1344-97A5-79F814FEAEE7}"/>
              </a:ext>
            </a:extLst>
          </p:cNvPr>
          <p:cNvSpPr>
            <a:spLocks noGrp="1"/>
          </p:cNvSpPr>
          <p:nvPr>
            <p:ph type="title"/>
          </p:nvPr>
        </p:nvSpPr>
        <p:spPr/>
        <p:txBody>
          <a:bodyPr/>
          <a:lstStyle/>
          <a:p>
            <a:r>
              <a:rPr lang="en-GB"/>
              <a:t>Main challenges</a:t>
            </a:r>
          </a:p>
        </p:txBody>
      </p:sp>
      <p:pic>
        <p:nvPicPr>
          <p:cNvPr id="6" name="Picture Placeholder 5">
            <a:extLst>
              <a:ext uri="{FF2B5EF4-FFF2-40B4-BE49-F238E27FC236}">
                <a16:creationId xmlns:a16="http://schemas.microsoft.com/office/drawing/2014/main" id="{8E2FD9D0-32B9-938D-1A3F-82E83BF704EC}"/>
              </a:ext>
            </a:extLst>
          </p:cNvPr>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t="8215" b="8215"/>
          <a:stretch/>
        </p:blipFill>
        <p:spPr/>
      </p:pic>
    </p:spTree>
    <p:extLst>
      <p:ext uri="{BB962C8B-B14F-4D97-AF65-F5344CB8AC3E}">
        <p14:creationId xmlns:p14="http://schemas.microsoft.com/office/powerpoint/2010/main" val="1143394005"/>
      </p:ext>
    </p:extLst>
  </p:cSld>
  <p:clrMapOvr>
    <a:masterClrMapping/>
  </p:clrMapOvr>
</p:sld>
</file>

<file path=ppt/theme/theme1.xml><?xml version="1.0" encoding="utf-8"?>
<a:theme xmlns:a="http://schemas.openxmlformats.org/drawingml/2006/main" name="Redgate theme v2">
  <a:themeElements>
    <a:clrScheme name="Redgate color theme v2">
      <a:dk1>
        <a:srgbClr val="373737"/>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Roboto" panose="02000000000000000000" pitchFamily="2" charset="0"/>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760C779E989E145AAD13EC3F1475DCA" ma:contentTypeVersion="21" ma:contentTypeDescription="Create a new document." ma:contentTypeScope="" ma:versionID="8f7275da3a6d936b19d374b8def68ea3">
  <xsd:schema xmlns:xsd="http://www.w3.org/2001/XMLSchema" xmlns:xs="http://www.w3.org/2001/XMLSchema" xmlns:p="http://schemas.microsoft.com/office/2006/metadata/properties" xmlns:ns2="09261daf-a6c8-4475-bfe4-e465f101f752" xmlns:ns3="cfa6ec7d-b27d-4976-a2d2-0968bdeefb84" targetNamespace="http://schemas.microsoft.com/office/2006/metadata/properties" ma:root="true" ma:fieldsID="168d2e80238389d99c073ba5a4b50c18" ns2:_="" ns3:_="">
    <xsd:import namespace="09261daf-a6c8-4475-bfe4-e465f101f752"/>
    <xsd:import namespace="cfa6ec7d-b27d-4976-a2d2-0968bdeefb8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2:MediaLengthInSeconds" minOccurs="0"/>
                <xsd:element ref="ns2:Provider" minOccurs="0"/>
                <xsd:element ref="ns2:Author0" minOccurs="0"/>
                <xsd:element ref="ns2:lcf76f155ced4ddcb4097134ff3c332f" minOccurs="0"/>
                <xsd:element ref="ns3:TaxCatchAll" minOccurs="0"/>
                <xsd:element ref="ns2:MediaServiceObjectDetectorVersions" minOccurs="0"/>
                <xsd:element ref="ns2:MediaServiceSearchProperties"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261daf-a6c8-4475-bfe4-e465f101f7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Provider" ma:index="21" nillable="true" ma:displayName="Provider" ma:format="Dropdown" ma:internalName="Provider">
      <xsd:simpleType>
        <xsd:restriction base="dms:Text">
          <xsd:maxLength value="255"/>
        </xsd:restriction>
      </xsd:simpleType>
    </xsd:element>
    <xsd:element name="Author0" ma:index="22" nillable="true" ma:displayName="Author" ma:format="Dropdown" ma:internalName="Author0">
      <xsd:simpleType>
        <xsd:restriction base="dms:Text">
          <xsd:maxLength value="255"/>
        </xsd:restrictio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f536e90f-a63c-417c-a397-dad62e02e2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Status" ma:index="28" nillable="true" ma:displayName="Status" ma:format="Dropdown" ma:internalName="Statu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a6ec7d-b27d-4976-a2d2-0968bdeefb8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e8b56304-9baf-48d2-b59c-545f107b0cc8}" ma:internalName="TaxCatchAll" ma:showField="CatchAllData" ma:web="cfa6ec7d-b27d-4976-a2d2-0968bdeefb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rovider xmlns="09261daf-a6c8-4475-bfe4-e465f101f752" xsi:nil="true"/>
    <Author0 xmlns="09261daf-a6c8-4475-bfe4-e465f101f752" xsi:nil="true"/>
    <TaxCatchAll xmlns="cfa6ec7d-b27d-4976-a2d2-0968bdeefb84" xsi:nil="true"/>
    <lcf76f155ced4ddcb4097134ff3c332f xmlns="09261daf-a6c8-4475-bfe4-e465f101f752">
      <Terms xmlns="http://schemas.microsoft.com/office/infopath/2007/PartnerControls"/>
    </lcf76f155ced4ddcb4097134ff3c332f>
    <Status xmlns="09261daf-a6c8-4475-bfe4-e465f101f752" xsi:nil="true"/>
    <SharedWithUsers xmlns="cfa6ec7d-b27d-4976-a2d2-0968bdeefb84">
      <UserInfo>
        <DisplayName>Grant Fritchey</DisplayName>
        <AccountId>65</AccountId>
        <AccountType/>
      </UserInfo>
      <UserInfo>
        <DisplayName>Laura Copeland</DisplayName>
        <AccountId>3579</AccountId>
        <AccountType/>
      </UserInfo>
      <UserInfo>
        <DisplayName>Ulrike Hack</DisplayName>
        <AccountId>3235</AccountId>
        <AccountType/>
      </UserInfo>
    </SharedWithUsers>
  </documentManagement>
</p:properties>
</file>

<file path=customXml/itemProps1.xml><?xml version="1.0" encoding="utf-8"?>
<ds:datastoreItem xmlns:ds="http://schemas.openxmlformats.org/officeDocument/2006/customXml" ds:itemID="{C5AD55ED-4F66-4E80-AE8D-E7DCBEB2DA83}">
  <ds:schemaRefs>
    <ds:schemaRef ds:uri="http://schemas.microsoft.com/sharepoint/v3/contenttype/forms"/>
  </ds:schemaRefs>
</ds:datastoreItem>
</file>

<file path=customXml/itemProps2.xml><?xml version="1.0" encoding="utf-8"?>
<ds:datastoreItem xmlns:ds="http://schemas.openxmlformats.org/officeDocument/2006/customXml" ds:itemID="{2E24DE63-CC40-47B1-85F9-0994A533B1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261daf-a6c8-4475-bfe4-e465f101f752"/>
    <ds:schemaRef ds:uri="cfa6ec7d-b27d-4976-a2d2-0968bdeefb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80DDC4-7931-4CB7-B3C2-A60A0DE2B9D6}">
  <ds:schemaRefs>
    <ds:schemaRef ds:uri="09261daf-a6c8-4475-bfe4-e465f101f752"/>
    <ds:schemaRef ds:uri="cfa6ec7d-b27d-4976-a2d2-0968bdeefb8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114</TotalTime>
  <Words>997</Words>
  <Application>Microsoft Office PowerPoint</Application>
  <PresentationFormat>Widescreen</PresentationFormat>
  <Paragraphs>93</Paragraphs>
  <Slides>14</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Symbol</vt:lpstr>
      <vt:lpstr>Calibri Light</vt:lpstr>
      <vt:lpstr>Roboto Regular</vt:lpstr>
      <vt:lpstr>Wingdings</vt:lpstr>
      <vt:lpstr>Roboto</vt:lpstr>
      <vt:lpstr>gatebase Medium</vt:lpstr>
      <vt:lpstr>Calibri</vt:lpstr>
      <vt:lpstr>Roboto Bold</vt:lpstr>
      <vt:lpstr>Courier New</vt:lpstr>
      <vt:lpstr>Redgate theme v2</vt:lpstr>
      <vt:lpstr>Managing the Challenge of Monitoring Growing, Multi-platform Database Estates</vt:lpstr>
      <vt:lpstr>Your presenters</vt:lpstr>
      <vt:lpstr>Your presenters</vt:lpstr>
      <vt:lpstr>PowerPoint Presentation</vt:lpstr>
      <vt:lpstr>PowerPoint Presentation</vt:lpstr>
      <vt:lpstr>PowerPoint Presentation</vt:lpstr>
      <vt:lpstr>PowerPoint Presentation</vt:lpstr>
      <vt:lpstr>Top 3 reasons for multiplatform environments </vt:lpstr>
      <vt:lpstr>Main challenges</vt:lpstr>
      <vt:lpstr>Which tools do you use that you wish supported multiple platforms?</vt:lpstr>
      <vt:lpstr>Which tools do you use that you wish supported multiple platforms?</vt:lpstr>
      <vt:lpstr>What are our options when it comes to monitoring?</vt:lpstr>
      <vt:lpstr>Demo</vt:lpstr>
      <vt:lpstr>Questions?</vt:lpstr>
    </vt:vector>
  </TitlesOfParts>
  <Manager/>
  <Company>RedGate Software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Russell</dc:creator>
  <cp:keywords/>
  <dc:description/>
  <cp:lastModifiedBy>Ulrike Hack</cp:lastModifiedBy>
  <cp:revision>2</cp:revision>
  <cp:lastPrinted>2015-12-02T11:41:23Z</cp:lastPrinted>
  <dcterms:created xsi:type="dcterms:W3CDTF">2015-11-25T13:50:45Z</dcterms:created>
  <dcterms:modified xsi:type="dcterms:W3CDTF">2024-02-20T14:59:48Z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0x0101003760C779E989E145AAD13EC3F1475DCA</vt:lpwstr>
  </property>
  <property fmtid="{D5CDD505-2E9C-101B-9397-08002B2CF9AE}" pid="3" name="MediaServiceImageTags">
    <vt:lpwstr/>
  </property>
</Properties>
</file>